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52323016_7E409B2A.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handoutMasterIdLst>
    <p:handoutMasterId r:id="rId21"/>
  </p:handoutMasterIdLst>
  <p:sldIdLst>
    <p:sldId id="1379020837" r:id="rId5"/>
    <p:sldId id="1379019808" r:id="rId6"/>
    <p:sldId id="1379020822" r:id="rId7"/>
    <p:sldId id="1379020846" r:id="rId8"/>
    <p:sldId id="1379020826" r:id="rId9"/>
    <p:sldId id="1379020827" r:id="rId10"/>
    <p:sldId id="1379020828" r:id="rId11"/>
    <p:sldId id="1379020838" r:id="rId12"/>
    <p:sldId id="1379020830" r:id="rId13"/>
    <p:sldId id="1379020829" r:id="rId14"/>
    <p:sldId id="1379020832" r:id="rId15"/>
    <p:sldId id="1379020831" r:id="rId16"/>
    <p:sldId id="1379020833" r:id="rId17"/>
    <p:sldId id="1379020847" r:id="rId18"/>
    <p:sldId id="524" r:id="rId1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3827970-9002-D241-67E3-B2E06B117057}" name="Anamaria Marinescu" initials="AM" userId="S::anamaria.marinescu@m247.eu::f9aae648-a865-4e0c-8d50-f119c3aa4b3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DC0B"/>
    <a:srgbClr val="000000"/>
    <a:srgbClr val="8F9587"/>
    <a:srgbClr val="595E53"/>
    <a:srgbClr val="F0EBE1"/>
    <a:srgbClr val="00796B"/>
    <a:srgbClr val="00695C"/>
    <a:srgbClr val="004D40"/>
    <a:srgbClr val="00897B"/>
    <a:srgbClr val="0096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574" autoAdjust="0"/>
    <p:restoredTop sz="63739"/>
  </p:normalViewPr>
  <p:slideViewPr>
    <p:cSldViewPr snapToGrid="0">
      <p:cViewPr varScale="1">
        <p:scale>
          <a:sx n="75" d="100"/>
          <a:sy n="75" d="100"/>
        </p:scale>
        <p:origin x="2808" y="18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omments/modernComment_52323016_7E409B2A.xml><?xml version="1.0" encoding="utf-8"?>
<p188:cmLst xmlns:a="http://schemas.openxmlformats.org/drawingml/2006/main" xmlns:r="http://schemas.openxmlformats.org/officeDocument/2006/relationships" xmlns:p188="http://schemas.microsoft.com/office/powerpoint/2018/8/main">
  <p188:cm id="{7E752355-792C-4CCD-A627-079E3EB5A98F}" authorId="{63827970-9002-D241-67E3-B2E06B117057}" created="2026-09-01T13:50:16.366">
    <ac:deMkLst xmlns:ac="http://schemas.microsoft.com/office/drawing/2013/main/command">
      <pc:docMk xmlns:pc="http://schemas.microsoft.com/office/powerpoint/2013/main/command"/>
      <pc:sldMk xmlns:pc="http://schemas.microsoft.com/office/powerpoint/2013/main/command" cId="2118163242" sldId="1379020822"/>
      <ac:picMk id="3" creationId="{06876B4E-B423-8571-9C24-CA290A3DB917}"/>
    </ac:deMkLst>
    <p188:txBody>
      <a:bodyPr/>
      <a:lstStyle/>
      <a:p>
        <a:r>
          <a:rPr lang="en-US"/>
          <a:t>De pus harta noua</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32E8455B-53D9-4B32-B77E-7E7E18621C26}" type="datetimeFigureOut">
              <a:rPr lang="en-US" smtClean="0"/>
              <a:t>9/26/26</a:t>
            </a:fld>
            <a:endParaRPr lang="en-US"/>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3B61FCB9-0F10-4245-A0A2-69FBCD4913CB}" type="slidenum">
              <a:rPr lang="en-US" smtClean="0"/>
              <a:t>‹#›</a:t>
            </a:fld>
            <a:endParaRPr lang="en-US"/>
          </a:p>
        </p:txBody>
      </p:sp>
    </p:spTree>
    <p:extLst>
      <p:ext uri="{BB962C8B-B14F-4D97-AF65-F5344CB8AC3E}">
        <p14:creationId xmlns:p14="http://schemas.microsoft.com/office/powerpoint/2010/main" val="41082962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F1EC0025-84E0-4622-B84A-76A80A733ECE}" type="datetimeFigureOut">
              <a:rPr lang="en-US" smtClean="0"/>
              <a:t>9/26/26</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C99F2A00-BE8E-4CC2-8090-5D4D31802DD3}" type="slidenum">
              <a:rPr lang="en-US" smtClean="0"/>
              <a:t>‹#›</a:t>
            </a:fld>
            <a:endParaRPr lang="en-US"/>
          </a:p>
        </p:txBody>
      </p:sp>
    </p:spTree>
    <p:extLst>
      <p:ext uri="{BB962C8B-B14F-4D97-AF65-F5344CB8AC3E}">
        <p14:creationId xmlns:p14="http://schemas.microsoft.com/office/powerpoint/2010/main" val="3208190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 Alin, M247 Global.</a:t>
            </a:r>
          </a:p>
          <a:p>
            <a:endParaRPr lang="en-US" dirty="0"/>
          </a:p>
          <a:p>
            <a:r>
              <a:rPr lang="en-US" dirty="0"/>
              <a:t>Quick show of hands: who here runs VMware in production? Keep your hand up if your last renewal quote was higher than the previous one. Keep it up if it was more than double.</a:t>
            </a:r>
          </a:p>
          <a:p>
            <a:r>
              <a:rPr lang="en-US" dirty="0"/>
              <a:t>Right. That's the talk.</a:t>
            </a:r>
          </a:p>
          <a:p>
            <a:endParaRPr lang="en-US" dirty="0"/>
          </a:p>
          <a:p>
            <a:r>
              <a:rPr lang="en-US" dirty="0"/>
              <a:t>We're an infrastructure provider — 55 data </a:t>
            </a:r>
            <a:r>
              <a:rPr lang="en-US" dirty="0" err="1"/>
              <a:t>centres</a:t>
            </a:r>
            <a:r>
              <a:rPr lang="en-US" dirty="0"/>
              <a:t>, 28 countries. We had the same problem you have, just multiplied by every customer we host. This is what we did about it, what worked, and what genuinely hurt.</a:t>
            </a:r>
          </a:p>
          <a:p>
            <a:endParaRPr lang="en-US" dirty="0"/>
          </a:p>
        </p:txBody>
      </p:sp>
      <p:sp>
        <p:nvSpPr>
          <p:cNvPr id="4" name="Slide Number Placeholder 3"/>
          <p:cNvSpPr>
            <a:spLocks noGrp="1"/>
          </p:cNvSpPr>
          <p:nvPr>
            <p:ph type="sldNum" sz="quarter" idx="5"/>
          </p:nvPr>
        </p:nvSpPr>
        <p:spPr/>
        <p:txBody>
          <a:bodyPr/>
          <a:lstStyle/>
          <a:p>
            <a:fld id="{C99F2A00-BE8E-4CC2-8090-5D4D31802DD3}" type="slidenum">
              <a:rPr lang="en-US" smtClean="0"/>
              <a:t>1</a:t>
            </a:fld>
            <a:endParaRPr lang="en-US"/>
          </a:p>
        </p:txBody>
      </p:sp>
    </p:spTree>
    <p:extLst>
      <p:ext uri="{BB962C8B-B14F-4D97-AF65-F5344CB8AC3E}">
        <p14:creationId xmlns:p14="http://schemas.microsoft.com/office/powerpoint/2010/main" val="2159518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0B52B2-AF0C-0A40-B633-46F6E454D1A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68750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Broadcom closed the VMware acquisition and did three things fast:</a:t>
            </a:r>
          </a:p>
          <a:p>
            <a:endParaRPr lang="en-US" dirty="0"/>
          </a:p>
          <a:p>
            <a:r>
              <a:rPr lang="en-US" dirty="0"/>
              <a:t>1. Cut 168 products down to four bundles. You stopped buying components and started buying whatever they decided to package.</a:t>
            </a:r>
          </a:p>
          <a:p>
            <a:r>
              <a:rPr lang="en-US" dirty="0"/>
              <a:t>2. Ended new perpetual licensing in 2024. Everything is subscription now, which means everything gets repriced at renewal.</a:t>
            </a:r>
          </a:p>
          <a:p>
            <a:r>
              <a:rPr lang="en-US" dirty="0"/>
              <a:t>3. Repriced. The public range in the market is wide — 100% at the mild end, four figures at the extreme. AT&amp;T's dispute was reported around 1050%.</a:t>
            </a:r>
          </a:p>
          <a:p>
            <a:endParaRPr lang="en-US" dirty="0"/>
          </a:p>
          <a:p>
            <a:r>
              <a:rPr lang="en-US" dirty="0"/>
              <a:t>Say it plainly: for a customer this is a bad quarter. For us — a provider reselling that platform to thousands of customers — it's an existential question about whether our business model still works.</a:t>
            </a:r>
          </a:p>
          <a:p>
            <a:endParaRPr lang="en-US" dirty="0"/>
          </a:p>
        </p:txBody>
      </p:sp>
      <p:sp>
        <p:nvSpPr>
          <p:cNvPr id="4" name="Slide Number Placeholder 3"/>
          <p:cNvSpPr>
            <a:spLocks noGrp="1"/>
          </p:cNvSpPr>
          <p:nvPr>
            <p:ph type="sldNum" sz="quarter" idx="5"/>
          </p:nvPr>
        </p:nvSpPr>
        <p:spPr/>
        <p:txBody>
          <a:bodyPr/>
          <a:lstStyle/>
          <a:p>
            <a:fld id="{C99F2A00-BE8E-4CC2-8090-5D4D31802DD3}" type="slidenum">
              <a:rPr lang="en-US" smtClean="0"/>
              <a:t>5</a:t>
            </a:fld>
            <a:endParaRPr lang="en-US"/>
          </a:p>
        </p:txBody>
      </p:sp>
    </p:spTree>
    <p:extLst>
      <p:ext uri="{BB962C8B-B14F-4D97-AF65-F5344CB8AC3E}">
        <p14:creationId xmlns:p14="http://schemas.microsoft.com/office/powerpoint/2010/main" val="3697371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REAL PROBLEM</a:t>
            </a:r>
          </a:p>
          <a:p>
            <a:r>
              <a:rPr lang="en-US" dirty="0"/>
              <a:t>I want to be careful here, because "VMware got expensive" is a boring talk and half of you have already given it internally.</a:t>
            </a:r>
          </a:p>
          <a:p>
            <a:endParaRPr lang="en-US" dirty="0"/>
          </a:p>
          <a:p>
            <a:r>
              <a:rPr lang="en-US" dirty="0"/>
              <a:t>The price is the symptom. The disease is that we had built ourselves into a position with no leverage at three layers — the VM format, the operational knowledge, and the commercial terms.</a:t>
            </a:r>
          </a:p>
          <a:p>
            <a:endParaRPr lang="en-US" dirty="0"/>
          </a:p>
          <a:p>
            <a:r>
              <a:rPr lang="en-US" dirty="0"/>
              <a:t>Here's the test I'd offer you. Not "is it expensive" — that's a budget question. Ask: if this vendor tripled the price tomorrow, in how many months can you leave?</a:t>
            </a:r>
          </a:p>
          <a:p>
            <a:endParaRPr lang="en-US" dirty="0"/>
          </a:p>
          <a:p>
            <a:r>
              <a:rPr lang="en-US" dirty="0"/>
              <a:t>We ran that test on ourselves in 2024. The answer was years. That's not a supplier relationship.</a:t>
            </a:r>
          </a:p>
          <a:p>
            <a:endParaRPr lang="en-US" dirty="0"/>
          </a:p>
        </p:txBody>
      </p:sp>
      <p:sp>
        <p:nvSpPr>
          <p:cNvPr id="4" name="Slide Number Placeholder 3"/>
          <p:cNvSpPr>
            <a:spLocks noGrp="1"/>
          </p:cNvSpPr>
          <p:nvPr>
            <p:ph type="sldNum" sz="quarter" idx="5"/>
          </p:nvPr>
        </p:nvSpPr>
        <p:spPr/>
        <p:txBody>
          <a:bodyPr/>
          <a:lstStyle/>
          <a:p>
            <a:fld id="{C99F2A00-BE8E-4CC2-8090-5D4D31802DD3}" type="slidenum">
              <a:rPr lang="en-US" smtClean="0"/>
              <a:t>6</a:t>
            </a:fld>
            <a:endParaRPr lang="en-US"/>
          </a:p>
        </p:txBody>
      </p:sp>
    </p:spTree>
    <p:extLst>
      <p:ext uri="{BB962C8B-B14F-4D97-AF65-F5344CB8AC3E}">
        <p14:creationId xmlns:p14="http://schemas.microsoft.com/office/powerpoint/2010/main" val="766908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OPENSTACK</a:t>
            </a:r>
          </a:p>
          <a:p>
            <a:r>
              <a:rPr lang="en-US" dirty="0"/>
              <a:t>Three doors out of the room.</a:t>
            </a:r>
          </a:p>
          <a:p>
            <a:endParaRPr lang="en-US" dirty="0"/>
          </a:p>
          <a:p>
            <a:r>
              <a:rPr lang="en-US" dirty="0"/>
              <a:t>Door one: a different proprietary hypervisor. Nutanix, Hyper-V, whatever. That fixes this year's invoice and rebuilds the exact same dependency. Same trap, new landlord.</a:t>
            </a:r>
          </a:p>
          <a:p>
            <a:endParaRPr lang="en-US" dirty="0"/>
          </a:p>
          <a:p>
            <a:r>
              <a:rPr lang="en-US" dirty="0"/>
              <a:t>Door two: hand it to a </a:t>
            </a:r>
            <a:r>
              <a:rPr lang="en-US" dirty="0" err="1"/>
              <a:t>hyperscaler</a:t>
            </a:r>
            <a:r>
              <a:rPr lang="en-US" dirty="0"/>
              <a:t>. Legitimate for some workloads. But you trade a licensing problem for an egress-cost problem and, for a lot of European customers, a jurisdiction problem.</a:t>
            </a:r>
          </a:p>
          <a:p>
            <a:endParaRPr lang="en-US" dirty="0"/>
          </a:p>
          <a:p>
            <a:r>
              <a:rPr lang="en-US" dirty="0"/>
              <a:t>Door three: OpenStack. Open governance, no per-core tax, and crucially the exit path is part of the design — images and volumes are in open formats.</a:t>
            </a:r>
          </a:p>
          <a:p>
            <a:endParaRPr lang="en-US" dirty="0"/>
          </a:p>
          <a:p>
            <a:r>
              <a:rPr lang="en-US" dirty="0"/>
              <a:t>And it isn't a fringe bet. 55 million cores in production. The ecosystem projects roughly 4x growth by 2029, driven precisely by VMware migrations.</a:t>
            </a:r>
          </a:p>
          <a:p>
            <a:endParaRPr lang="en-US" dirty="0"/>
          </a:p>
          <a:p>
            <a:endParaRPr lang="en-US" dirty="0"/>
          </a:p>
        </p:txBody>
      </p:sp>
      <p:sp>
        <p:nvSpPr>
          <p:cNvPr id="4" name="Slide Number Placeholder 3"/>
          <p:cNvSpPr>
            <a:spLocks noGrp="1"/>
          </p:cNvSpPr>
          <p:nvPr>
            <p:ph type="sldNum" sz="quarter" idx="5"/>
          </p:nvPr>
        </p:nvSpPr>
        <p:spPr/>
        <p:txBody>
          <a:bodyPr/>
          <a:lstStyle/>
          <a:p>
            <a:fld id="{C99F2A00-BE8E-4CC2-8090-5D4D31802DD3}" type="slidenum">
              <a:rPr lang="en-US" smtClean="0"/>
              <a:t>7</a:t>
            </a:fld>
            <a:endParaRPr lang="en-US"/>
          </a:p>
        </p:txBody>
      </p:sp>
    </p:spTree>
    <p:extLst>
      <p:ext uri="{BB962C8B-B14F-4D97-AF65-F5344CB8AC3E}">
        <p14:creationId xmlns:p14="http://schemas.microsoft.com/office/powerpoint/2010/main" val="730212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HONEST PART</a:t>
            </a:r>
          </a:p>
          <a:p>
            <a:r>
              <a:rPr lang="en-US" dirty="0"/>
              <a:t>This is the slide where I stop selling.</a:t>
            </a:r>
          </a:p>
          <a:p>
            <a:endParaRPr lang="en-US" dirty="0"/>
          </a:p>
          <a:p>
            <a:r>
              <a:rPr lang="en-US" dirty="0"/>
              <a:t>OpenStack is not a drop-in replacement, and anyone telling you that has not run it. Three things bit us.</a:t>
            </a:r>
          </a:p>
          <a:p>
            <a:endParaRPr lang="en-US" dirty="0"/>
          </a:p>
          <a:p>
            <a:r>
              <a:rPr lang="en-US" dirty="0"/>
              <a:t>Horizon. It's a fine operator console. It is not something you put in front of a paying customer who runs a logistics company and wants one VM.</a:t>
            </a:r>
          </a:p>
          <a:p>
            <a:endParaRPr lang="en-US" dirty="0"/>
          </a:p>
          <a:p>
            <a:r>
              <a:rPr lang="en-US" dirty="0"/>
              <a:t>Complexity surface. Keystone, Nova, Neutron, Cinder, Glance, Octavia, Ceph... each one is a thing that can page you at 3am.</a:t>
            </a:r>
          </a:p>
          <a:p>
            <a:endParaRPr lang="en-US" dirty="0"/>
          </a:p>
          <a:p>
            <a:r>
              <a:rPr lang="en-US" dirty="0"/>
              <a:t>And people. The skills market is thin, and everyone migrating off VMware is bidding for the same engineers.</a:t>
            </a:r>
          </a:p>
          <a:p>
            <a:endParaRPr lang="en-US" dirty="0"/>
          </a:p>
          <a:p>
            <a:r>
              <a:rPr lang="en-US" dirty="0"/>
              <a:t>So we reframed the project. Deploying OpenStack is not the achievement — you can do that in a lab this weekend. The achievement is concealing it. Full power underneath, and a front door that a non-specialist can actually walk through.</a:t>
            </a:r>
          </a:p>
          <a:p>
            <a:endParaRPr lang="en-US" dirty="0"/>
          </a:p>
          <a:p>
            <a:r>
              <a:rPr lang="en-US" dirty="0"/>
              <a:t>That's what the rest of this talk is.</a:t>
            </a:r>
          </a:p>
          <a:p>
            <a:endParaRPr lang="en-US" dirty="0"/>
          </a:p>
          <a:p>
            <a:endParaRPr lang="en-US" dirty="0"/>
          </a:p>
        </p:txBody>
      </p:sp>
      <p:sp>
        <p:nvSpPr>
          <p:cNvPr id="4" name="Slide Number Placeholder 3"/>
          <p:cNvSpPr>
            <a:spLocks noGrp="1"/>
          </p:cNvSpPr>
          <p:nvPr>
            <p:ph type="sldNum" sz="quarter" idx="5"/>
          </p:nvPr>
        </p:nvSpPr>
        <p:spPr/>
        <p:txBody>
          <a:bodyPr/>
          <a:lstStyle/>
          <a:p>
            <a:fld id="{C99F2A00-BE8E-4CC2-8090-5D4D31802DD3}" type="slidenum">
              <a:rPr lang="en-US" smtClean="0"/>
              <a:t>8</a:t>
            </a:fld>
            <a:endParaRPr lang="en-US"/>
          </a:p>
        </p:txBody>
      </p:sp>
    </p:spTree>
    <p:extLst>
      <p:ext uri="{BB962C8B-B14F-4D97-AF65-F5344CB8AC3E}">
        <p14:creationId xmlns:p14="http://schemas.microsoft.com/office/powerpoint/2010/main" val="2659012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PORTAL </a:t>
            </a:r>
          </a:p>
          <a:p>
            <a:r>
              <a:rPr lang="en-US" dirty="0"/>
              <a:t>Most providers pick a side. You either get a simple panel that hides so much it's useless to an engineer, or you get raw OpenStack and a wiki link.</a:t>
            </a:r>
          </a:p>
          <a:p>
            <a:endParaRPr lang="en-US" dirty="0"/>
          </a:p>
          <a:p>
            <a:r>
              <a:rPr lang="en-US" dirty="0"/>
              <a:t>We refused the trade-off, because both customers are in our book.</a:t>
            </a:r>
          </a:p>
          <a:p>
            <a:endParaRPr lang="en-US" dirty="0"/>
          </a:p>
          <a:p>
            <a:r>
              <a:rPr lang="en-US" dirty="0"/>
              <a:t>Top side — the customer who is not an infrastructure person. They pick a country, a size, an image, and they get a machine. They never see a </a:t>
            </a:r>
            <a:r>
              <a:rPr lang="en-US" dirty="0" err="1"/>
              <a:t>flavour</a:t>
            </a:r>
            <a:r>
              <a:rPr lang="en-US" dirty="0"/>
              <a:t> ID. Backups are a button, not a Cinder workflow. One invoice, in euros, </a:t>
            </a:r>
            <a:r>
              <a:rPr lang="en-US" dirty="0" err="1"/>
              <a:t>itemised</a:t>
            </a:r>
            <a:r>
              <a:rPr lang="en-US" dirty="0"/>
              <a:t>.</a:t>
            </a:r>
          </a:p>
          <a:p>
            <a:endParaRPr lang="en-US" dirty="0"/>
          </a:p>
          <a:p>
            <a:r>
              <a:rPr lang="en-US" dirty="0"/>
              <a:t>Bottom side — you. Native OpenStack API underneath, not a proxy that swallows half the calls. Terraform provider, Ansible, the </a:t>
            </a:r>
            <a:r>
              <a:rPr lang="en-US" dirty="0" err="1"/>
              <a:t>openstack</a:t>
            </a:r>
            <a:r>
              <a:rPr lang="en-US" dirty="0"/>
              <a:t> CLI you already know. Cloud-</a:t>
            </a:r>
            <a:r>
              <a:rPr lang="en-US" dirty="0" err="1"/>
              <a:t>init</a:t>
            </a:r>
            <a:r>
              <a:rPr lang="en-US" dirty="0"/>
              <a:t>, your own images, proper RBAC and audit logging.</a:t>
            </a:r>
          </a:p>
          <a:p>
            <a:endParaRPr lang="en-US" dirty="0"/>
          </a:p>
          <a:p>
            <a:r>
              <a:rPr lang="en-US" dirty="0"/>
              <a:t>Same platform. The portal is a lens, not a wall.</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99F2A00-BE8E-4CC2-8090-5D4D31802DD3}" type="slidenum">
              <a:rPr lang="en-US" smtClean="0"/>
              <a:t>9</a:t>
            </a:fld>
            <a:endParaRPr lang="en-US"/>
          </a:p>
        </p:txBody>
      </p:sp>
    </p:spTree>
    <p:extLst>
      <p:ext uri="{BB962C8B-B14F-4D97-AF65-F5344CB8AC3E}">
        <p14:creationId xmlns:p14="http://schemas.microsoft.com/office/powerpoint/2010/main" val="35324071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THE HOOD </a:t>
            </a:r>
          </a:p>
          <a:p>
            <a:endParaRPr lang="en-US" dirty="0"/>
          </a:p>
          <a:p>
            <a:r>
              <a:rPr lang="en-US" dirty="0"/>
              <a:t>Standard OpenStack control plane, made HA. Ceph for block, S3-compatible object storage, Veeam and Zerto for backup and DR. The network is the same Cisco, Juniper and Fortinet kit we already run — 25 and 100 gig. Tier 3 facilities, 99.95% SLA, our own NOC, never outsourced.</a:t>
            </a:r>
          </a:p>
          <a:p>
            <a:endParaRPr lang="en-US" dirty="0"/>
          </a:p>
          <a:p>
            <a:r>
              <a:rPr lang="en-US" dirty="0"/>
              <a:t>The point of this slide isn't that any of it is clever. It's that none of it is. Every component here is boring, standard, and replaceable — and not one of them is in a position to send us a 400% renewal quote.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99F2A00-BE8E-4CC2-8090-5D4D31802DD3}" type="slidenum">
              <a:rPr lang="en-US" smtClean="0"/>
              <a:t>10</a:t>
            </a:fld>
            <a:endParaRPr lang="en-US"/>
          </a:p>
        </p:txBody>
      </p:sp>
    </p:spTree>
    <p:extLst>
      <p:ext uri="{BB962C8B-B14F-4D97-AF65-F5344CB8AC3E}">
        <p14:creationId xmlns:p14="http://schemas.microsoft.com/office/powerpoint/2010/main" val="40476985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PORTABILITY </a:t>
            </a:r>
          </a:p>
          <a:p>
            <a:r>
              <a:rPr lang="en-US" dirty="0"/>
              <a:t>This is the part I'd argue is the actual product.</a:t>
            </a:r>
          </a:p>
          <a:p>
            <a:endParaRPr lang="en-US" dirty="0"/>
          </a:p>
          <a:p>
            <a:r>
              <a:rPr lang="en-US" dirty="0"/>
              <a:t>Four steps. Snapshot the volumes and image. Replicate across our own backbone — our network, not the public internet, which is the difference between hours and days. Rehydrate on the far side with the same </a:t>
            </a:r>
            <a:r>
              <a:rPr lang="en-US" dirty="0" err="1"/>
              <a:t>flavour</a:t>
            </a:r>
            <a:r>
              <a:rPr lang="en-US" dirty="0"/>
              <a:t>, same network model, same cloud-</a:t>
            </a:r>
            <a:r>
              <a:rPr lang="en-US" dirty="0" err="1"/>
              <a:t>init.</a:t>
            </a:r>
            <a:r>
              <a:rPr lang="en-US" dirty="0"/>
              <a:t> Then cut over, and keep the source until you're happy.</a:t>
            </a:r>
          </a:p>
          <a:p>
            <a:endParaRPr lang="en-US" dirty="0"/>
          </a:p>
          <a:p>
            <a:r>
              <a:rPr lang="en-US" dirty="0"/>
              <a:t>What is NOT in that list: re-architecting the application. Learning a new toolchain. And an egress bill engineered to make you think twice.</a:t>
            </a:r>
          </a:p>
          <a:p>
            <a:endParaRPr lang="en-US" dirty="0"/>
          </a:p>
          <a:p>
            <a:r>
              <a:rPr lang="en-US" dirty="0"/>
              <a:t>And I'll say the uncomfortable part out loud, because this is RONOG and you’d call me on it otherwise — that same property means you can move away from us. Open formats cut both ways. We think that's the right trade. If we're only keeping customers because leaving is painful, we've built the wrong thing.</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99F2A00-BE8E-4CC2-8090-5D4D31802DD3}" type="slidenum">
              <a:rPr lang="en-US" smtClean="0"/>
              <a:t>11</a:t>
            </a:fld>
            <a:endParaRPr lang="en-US"/>
          </a:p>
        </p:txBody>
      </p:sp>
    </p:spTree>
    <p:extLst>
      <p:ext uri="{BB962C8B-B14F-4D97-AF65-F5344CB8AC3E}">
        <p14:creationId xmlns:p14="http://schemas.microsoft.com/office/powerpoint/2010/main" val="35671420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SOVEREIGNTY </a:t>
            </a:r>
          </a:p>
          <a:p>
            <a:r>
              <a:rPr lang="en-US" dirty="0"/>
              <a:t>Sovereignty has become a marketing word, so let me define it as four concrete controls rather than a slogan.</a:t>
            </a:r>
          </a:p>
          <a:p>
            <a:endParaRPr lang="en-US" dirty="0"/>
          </a:p>
          <a:p>
            <a:r>
              <a:rPr lang="en-US" dirty="0"/>
              <a:t>Jurisdiction — EU entity, EU facilities, EU contract law. Two Romanian sites if in-country is a hard requirement for you.</a:t>
            </a:r>
          </a:p>
          <a:p>
            <a:endParaRPr lang="en-US" dirty="0"/>
          </a:p>
          <a:p>
            <a:r>
              <a:rPr lang="en-US" dirty="0"/>
              <a:t>Auditability — the control plane is open source. When a regulator asks what runs your workload, "it's proprietary, trust us" is not an answer. Here it is.</a:t>
            </a:r>
          </a:p>
          <a:p>
            <a:endParaRPr lang="en-US" dirty="0"/>
          </a:p>
          <a:p>
            <a:r>
              <a:rPr lang="en-US" dirty="0"/>
              <a:t>No hidden dependency — nothing phones home, nothing counts your cores, and no third party can unilaterally reprice the platform you're standing on.</a:t>
            </a:r>
          </a:p>
          <a:p>
            <a:endParaRPr lang="en-US" dirty="0"/>
          </a:p>
          <a:p>
            <a:r>
              <a:rPr lang="en-US" dirty="0"/>
              <a:t>And a real exit. If our formats are open, your leverage over us is genuine. I’d rather compete on service than on switching cost.</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99F2A00-BE8E-4CC2-8090-5D4D31802DD3}" type="slidenum">
              <a:rPr lang="en-US" smtClean="0"/>
              <a:t>12</a:t>
            </a:fld>
            <a:endParaRPr lang="en-US"/>
          </a:p>
        </p:txBody>
      </p:sp>
    </p:spTree>
    <p:extLst>
      <p:ext uri="{BB962C8B-B14F-4D97-AF65-F5344CB8AC3E}">
        <p14:creationId xmlns:p14="http://schemas.microsoft.com/office/powerpoint/2010/main" val="12689105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MIGRATION PATH </a:t>
            </a:r>
          </a:p>
          <a:p>
            <a:r>
              <a:rPr lang="en-US" dirty="0"/>
              <a:t>Briefly, because the shape matters more than the detail.</a:t>
            </a:r>
          </a:p>
          <a:p>
            <a:endParaRPr lang="en-US" dirty="0"/>
          </a:p>
          <a:p>
            <a:r>
              <a:rPr lang="en-US" dirty="0"/>
              <a:t>Assess — including the honest list of things that should not move yet. There’s always something.</a:t>
            </a:r>
          </a:p>
          <a:p>
            <a:endParaRPr lang="en-US" dirty="0"/>
          </a:p>
          <a:p>
            <a:r>
              <a:rPr lang="en-US" dirty="0"/>
              <a:t>Pilot — lowest-risk tier, run in parallel, prove it before anyone commits.</a:t>
            </a:r>
          </a:p>
          <a:p>
            <a:endParaRPr lang="en-US" dirty="0"/>
          </a:p>
          <a:p>
            <a:r>
              <a:rPr lang="en-US" dirty="0"/>
              <a:t>Migrate in waves, and the source environment stays warm until each wave is signed off. Rollback isn't a paragraph in a contract, it's an actual button.</a:t>
            </a:r>
          </a:p>
          <a:p>
            <a:endParaRPr lang="en-US" dirty="0"/>
          </a:p>
          <a:p>
            <a:r>
              <a:rPr lang="en-US" dirty="0" err="1"/>
              <a:t>Optimise</a:t>
            </a:r>
            <a:r>
              <a:rPr lang="en-US" dirty="0"/>
              <a:t> — right-size, automate, hand over the API keys.</a:t>
            </a:r>
          </a:p>
          <a:p>
            <a:endParaRPr lang="en-US" dirty="0"/>
          </a:p>
          <a:p>
            <a:r>
              <a:rPr lang="en-US" dirty="0"/>
              <a:t>Two things I want on the record. Hybrid is a legitimate end state, not a failure — if something genuinely belongs where it is, leave it. And you can stop this process halfway through. Any migration plan that only works if you complete it is not a plan, it's a hostage situation.</a:t>
            </a:r>
          </a:p>
          <a:p>
            <a:endParaRPr lang="en-US" dirty="0"/>
          </a:p>
          <a:p>
            <a:endParaRPr lang="en-US" dirty="0"/>
          </a:p>
        </p:txBody>
      </p:sp>
      <p:sp>
        <p:nvSpPr>
          <p:cNvPr id="4" name="Slide Number Placeholder 3"/>
          <p:cNvSpPr>
            <a:spLocks noGrp="1"/>
          </p:cNvSpPr>
          <p:nvPr>
            <p:ph type="sldNum" sz="quarter" idx="5"/>
          </p:nvPr>
        </p:nvSpPr>
        <p:spPr/>
        <p:txBody>
          <a:bodyPr/>
          <a:lstStyle/>
          <a:p>
            <a:fld id="{C99F2A00-BE8E-4CC2-8090-5D4D31802DD3}" type="slidenum">
              <a:rPr lang="en-US" smtClean="0"/>
              <a:t>13</a:t>
            </a:fld>
            <a:endParaRPr lang="en-US"/>
          </a:p>
        </p:txBody>
      </p:sp>
    </p:spTree>
    <p:extLst>
      <p:ext uri="{BB962C8B-B14F-4D97-AF65-F5344CB8AC3E}">
        <p14:creationId xmlns:p14="http://schemas.microsoft.com/office/powerpoint/2010/main" val="32874176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a:t>
            </a:r>
          </a:p>
          <a:p>
            <a:r>
              <a:rPr lang="en-US" dirty="0"/>
              <a:t>Three things to take away.</a:t>
            </a:r>
          </a:p>
          <a:p>
            <a:endParaRPr lang="en-US" dirty="0"/>
          </a:p>
          <a:p>
            <a:r>
              <a:rPr lang="en-US" dirty="0"/>
              <a:t>One — the renewal quote is the symptom, not the disease. Go back and ask the real question: how many months would it take us to leave? Whatever that number is, that's your actual risk position.</a:t>
            </a:r>
          </a:p>
          <a:p>
            <a:endParaRPr lang="en-US" dirty="0"/>
          </a:p>
          <a:p>
            <a:r>
              <a:rPr lang="en-US" dirty="0"/>
              <a:t>Two — OpenStack is production-ready and has been for years. The user experience is not free. Either budget for building the front door, or use someone who already has.</a:t>
            </a:r>
          </a:p>
          <a:p>
            <a:endParaRPr lang="en-US" dirty="0"/>
          </a:p>
          <a:p>
            <a:r>
              <a:rPr lang="en-US" dirty="0"/>
              <a:t>Three — portability only means something if it works in both directions. Ask your provider, including us, how you'd leave. If they get uncomfortable, that’s your answer.</a:t>
            </a:r>
          </a:p>
          <a:p>
            <a:endParaRPr lang="en-US" dirty="0"/>
          </a:p>
          <a:p>
            <a:r>
              <a:rPr lang="en-US" dirty="0"/>
              <a:t>Happy to take questions — and the awkward ones are more useful than the polite ones. Come find me afterwards if you'd rather.</a:t>
            </a:r>
          </a:p>
          <a:p>
            <a:endParaRPr lang="en-US" dirty="0"/>
          </a:p>
          <a:p>
            <a:endParaRPr lang="en-US" dirty="0"/>
          </a:p>
        </p:txBody>
      </p:sp>
      <p:sp>
        <p:nvSpPr>
          <p:cNvPr id="4" name="Slide Number Placeholder 3"/>
          <p:cNvSpPr>
            <a:spLocks noGrp="1"/>
          </p:cNvSpPr>
          <p:nvPr>
            <p:ph type="sldNum" sz="quarter" idx="5"/>
          </p:nvPr>
        </p:nvSpPr>
        <p:spPr/>
        <p:txBody>
          <a:bodyPr/>
          <a:lstStyle/>
          <a:p>
            <a:fld id="{C99F2A00-BE8E-4CC2-8090-5D4D31802DD3}" type="slidenum">
              <a:rPr lang="en-US" smtClean="0"/>
              <a:t>14</a:t>
            </a:fld>
            <a:endParaRPr lang="en-US"/>
          </a:p>
        </p:txBody>
      </p:sp>
    </p:spTree>
    <p:extLst>
      <p:ext uri="{BB962C8B-B14F-4D97-AF65-F5344CB8AC3E}">
        <p14:creationId xmlns:p14="http://schemas.microsoft.com/office/powerpoint/2010/main" val="42833144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9F2A00-BE8E-4CC2-8090-5D4D31802DD3}" type="slidenum">
              <a:rPr lang="en-US" smtClean="0"/>
              <a:t>15</a:t>
            </a:fld>
            <a:endParaRPr lang="en-US"/>
          </a:p>
        </p:txBody>
      </p:sp>
    </p:spTree>
    <p:extLst>
      <p:ext uri="{BB962C8B-B14F-4D97-AF65-F5344CB8AC3E}">
        <p14:creationId xmlns:p14="http://schemas.microsoft.com/office/powerpoint/2010/main" val="22855814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Success Timeline 03">
    <p:bg>
      <p:bgPr>
        <a:solidFill>
          <a:srgbClr val="F3DC0B"/>
        </a:solidFill>
        <a:effectLst/>
      </p:bgPr>
    </p:bg>
    <p:spTree>
      <p:nvGrpSpPr>
        <p:cNvPr id="1" name=""/>
        <p:cNvGrpSpPr/>
        <p:nvPr/>
      </p:nvGrpSpPr>
      <p:grpSpPr>
        <a:xfrm>
          <a:off x="0" y="0"/>
          <a:ext cx="0" cy="0"/>
          <a:chOff x="0" y="0"/>
          <a:chExt cx="0" cy="0"/>
        </a:xfrm>
      </p:grpSpPr>
      <p:sp>
        <p:nvSpPr>
          <p:cNvPr id="72" name="Shape 922"/>
          <p:cNvSpPr>
            <a:spLocks noGrp="1"/>
          </p:cNvSpPr>
          <p:nvPr userDrawn="1">
            <p:ph type="body" sz="quarter" idx="17" hasCustomPrompt="1"/>
          </p:nvPr>
        </p:nvSpPr>
        <p:spPr>
          <a:xfrm>
            <a:off x="1070321" y="2013782"/>
            <a:ext cx="5746255" cy="924476"/>
          </a:xfrm>
          <a:prstGeom prst="rect">
            <a:avLst/>
          </a:prstGeom>
        </p:spPr>
        <p:txBody>
          <a:bodyPr anchor="ctr" anchorCtr="0">
            <a:noAutofit/>
          </a:bodyPr>
          <a:lstStyle>
            <a:lvl1pPr marL="0" indent="0">
              <a:lnSpc>
                <a:spcPct val="100000"/>
              </a:lnSpc>
              <a:buNone/>
              <a:defRPr sz="7519" b="1" spc="-30">
                <a:solidFill>
                  <a:schemeClr val="tx1"/>
                </a:solidFill>
                <a:latin typeface="+mn-lt"/>
                <a:ea typeface="Roboto" panose="02000000000000000000" pitchFamily="2" charset="0"/>
                <a:cs typeface="Roboto" panose="02000000000000000000" pitchFamily="2" charset="0"/>
              </a:defRPr>
            </a:lvl1pPr>
          </a:lstStyle>
          <a:p>
            <a:r>
              <a:rPr lang="en-US"/>
              <a:t>Title</a:t>
            </a:r>
            <a:endParaRPr/>
          </a:p>
        </p:txBody>
      </p:sp>
      <p:sp>
        <p:nvSpPr>
          <p:cNvPr id="28" name="Текст 7"/>
          <p:cNvSpPr>
            <a:spLocks noGrp="1"/>
          </p:cNvSpPr>
          <p:nvPr>
            <p:ph type="body" sz="quarter" idx="39" hasCustomPrompt="1"/>
          </p:nvPr>
        </p:nvSpPr>
        <p:spPr>
          <a:xfrm>
            <a:off x="1061406" y="3134134"/>
            <a:ext cx="2542663" cy="354165"/>
          </a:xfrm>
          <a:prstGeom prst="rect">
            <a:avLst/>
          </a:prstGeom>
        </p:spPr>
        <p:txBody>
          <a:bodyPr>
            <a:normAutofit/>
          </a:bodyPr>
          <a:lstStyle>
            <a:lvl1pPr marL="0" indent="0" algn="l">
              <a:lnSpc>
                <a:spcPct val="150000"/>
              </a:lnSpc>
              <a:buNone/>
              <a:defRPr sz="1404" b="1" baseline="0">
                <a:solidFill>
                  <a:schemeClr val="tx1">
                    <a:alpha val="80000"/>
                  </a:schemeClr>
                </a:solidFill>
                <a:latin typeface="+mn-lt"/>
                <a:ea typeface="Roboto Light" panose="02000000000000000000" pitchFamily="2" charset="0"/>
                <a:cs typeface="Roboto Light" panose="02000000000000000000" pitchFamily="2" charset="0"/>
              </a:defRPr>
            </a:lvl1pPr>
            <a:lvl2pPr algn="ctr">
              <a:defRPr/>
            </a:lvl2pPr>
            <a:lvl3pPr algn="ctr">
              <a:defRPr/>
            </a:lvl3pPr>
            <a:lvl4pPr algn="ctr">
              <a:lnSpc>
                <a:spcPct val="150000"/>
              </a:lnSpc>
              <a:defRPr/>
            </a:lvl4pPr>
            <a:lvl5pPr algn="ctr">
              <a:defRPr/>
            </a:lvl5pPr>
          </a:lstStyle>
          <a:p>
            <a:pPr lvl="0"/>
            <a:r>
              <a:rPr lang="en-US"/>
              <a:t>Title_02</a:t>
            </a:r>
          </a:p>
        </p:txBody>
      </p:sp>
      <p:sp>
        <p:nvSpPr>
          <p:cNvPr id="29" name="Текст 7"/>
          <p:cNvSpPr>
            <a:spLocks noGrp="1"/>
          </p:cNvSpPr>
          <p:nvPr>
            <p:ph type="body" sz="quarter" idx="38" hasCustomPrompt="1"/>
          </p:nvPr>
        </p:nvSpPr>
        <p:spPr>
          <a:xfrm>
            <a:off x="1061406" y="3671745"/>
            <a:ext cx="2542662" cy="1267419"/>
          </a:xfrm>
          <a:prstGeom prst="rect">
            <a:avLst/>
          </a:prstGeom>
        </p:spPr>
        <p:txBody>
          <a:bodyPr/>
          <a:lstStyle>
            <a:lvl1pPr marL="0" indent="0" algn="l">
              <a:lnSpc>
                <a:spcPct val="150000"/>
              </a:lnSpc>
              <a:buNone/>
              <a:defRPr baseline="0">
                <a:solidFill>
                  <a:schemeClr val="tx1">
                    <a:alpha val="80000"/>
                  </a:schemeClr>
                </a:solidFill>
                <a:latin typeface="+mj-lt"/>
                <a:ea typeface="Roboto" panose="02000000000000000000" pitchFamily="2" charset="0"/>
                <a:cs typeface="Roboto" panose="02000000000000000000" pitchFamily="2" charset="0"/>
              </a:defRPr>
            </a:lvl1pPr>
            <a:lvl2pPr algn="ctr">
              <a:defRPr/>
            </a:lvl2pPr>
            <a:lvl3pPr algn="ctr">
              <a:defRPr/>
            </a:lvl3pPr>
            <a:lvl4pPr algn="ctr">
              <a:defRPr/>
            </a:lvl4pPr>
            <a:lvl5pPr algn="ctr">
              <a:defRPr/>
            </a:lvl5pPr>
          </a:lstStyle>
          <a:p>
            <a:pPr lvl="0"/>
            <a:r>
              <a:rPr lang="en-US"/>
              <a:t>Base text_02</a:t>
            </a:r>
          </a:p>
        </p:txBody>
      </p:sp>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t="55832" b="-55832"/>
          <a:stretch/>
        </p:blipFill>
        <p:spPr>
          <a:xfrm>
            <a:off x="11132739" y="0"/>
            <a:ext cx="1531753" cy="3186960"/>
          </a:xfrm>
          <a:prstGeom prst="rect">
            <a:avLst/>
          </a:prstGeom>
        </p:spPr>
      </p:pic>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1642" y="5716146"/>
            <a:ext cx="1598308" cy="1290941"/>
          </a:xfrm>
          <a:prstGeom prst="rect">
            <a:avLst/>
          </a:prstGeom>
        </p:spPr>
      </p:pic>
      <p:pic>
        <p:nvPicPr>
          <p:cNvPr id="3" name="Picture 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61406" y="495103"/>
            <a:ext cx="2542662" cy="419889"/>
          </a:xfrm>
          <a:prstGeom prst="rect">
            <a:avLst/>
          </a:prstGeom>
        </p:spPr>
      </p:pic>
    </p:spTree>
    <p:extLst>
      <p:ext uri="{BB962C8B-B14F-4D97-AF65-F5344CB8AC3E}">
        <p14:creationId xmlns:p14="http://schemas.microsoft.com/office/powerpoint/2010/main" val="2934709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Effect transition="in" filter="fade">
                                      <p:cBhvr>
                                        <p:cTn id="7" dur="800"/>
                                        <p:tgtEl>
                                          <p:spTgt spid="28">
                                            <p:txEl>
                                              <p:pRg st="0" end="0"/>
                                            </p:txEl>
                                          </p:spTgt>
                                        </p:tgtEl>
                                      </p:cBhvr>
                                    </p:animEffect>
                                    <p:anim calcmode="lin" valueType="num">
                                      <p:cBhvr>
                                        <p:cTn id="8" dur="8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9" dur="800" fill="hold"/>
                                        <p:tgtEl>
                                          <p:spTgt spid="2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300"/>
                                  </p:stCondLst>
                                  <p:childTnLst>
                                    <p:set>
                                      <p:cBhvr>
                                        <p:cTn id="11" dur="1" fill="hold">
                                          <p:stCondLst>
                                            <p:cond delay="0"/>
                                          </p:stCondLst>
                                        </p:cTn>
                                        <p:tgtEl>
                                          <p:spTgt spid="29">
                                            <p:txEl>
                                              <p:pRg st="0" end="0"/>
                                            </p:txEl>
                                          </p:spTgt>
                                        </p:tgtEl>
                                        <p:attrNameLst>
                                          <p:attrName>style.visibility</p:attrName>
                                        </p:attrNameLst>
                                      </p:cBhvr>
                                      <p:to>
                                        <p:strVal val="visible"/>
                                      </p:to>
                                    </p:set>
                                    <p:animEffect transition="in" filter="fade">
                                      <p:cBhvr>
                                        <p:cTn id="12" dur="600"/>
                                        <p:tgtEl>
                                          <p:spTgt spid="29">
                                            <p:txEl>
                                              <p:pRg st="0" end="0"/>
                                            </p:txEl>
                                          </p:spTgt>
                                        </p:tgtEl>
                                      </p:cBhvr>
                                    </p:animEffect>
                                    <p:anim calcmode="lin" valueType="num">
                                      <p:cBhvr>
                                        <p:cTn id="13" dur="6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14" dur="600" fill="hold"/>
                                        <p:tgtEl>
                                          <p:spTgt spid="2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p:tmplLst>
          <p:tmpl lvl="1">
            <p:tnLst>
              <p:par>
                <p:cTn presetID="42" presetClass="entr" presetSubtype="0" fill="hold" nodeType="withEffect">
                  <p:stCondLst>
                    <p:cond delay="0"/>
                  </p:stCondLst>
                  <p:childTnLst>
                    <p:set>
                      <p:cBhvr>
                        <p:cTn dur="1" fill="hold">
                          <p:stCondLst>
                            <p:cond delay="0"/>
                          </p:stCondLst>
                        </p:cTn>
                        <p:tgtEl>
                          <p:spTgt spid="28"/>
                        </p:tgtEl>
                        <p:attrNameLst>
                          <p:attrName>style.visibility</p:attrName>
                        </p:attrNameLst>
                      </p:cBhvr>
                      <p:to>
                        <p:strVal val="visible"/>
                      </p:to>
                    </p:set>
                    <p:animEffect transition="in" filter="fade">
                      <p:cBhvr>
                        <p:cTn dur="800"/>
                        <p:tgtEl>
                          <p:spTgt spid="28"/>
                        </p:tgtEl>
                      </p:cBhvr>
                    </p:animEffect>
                    <p:anim calcmode="lin" valueType="num">
                      <p:cBhvr>
                        <p:cTn dur="800" fill="hold"/>
                        <p:tgtEl>
                          <p:spTgt spid="28"/>
                        </p:tgtEl>
                        <p:attrNameLst>
                          <p:attrName>ppt_x</p:attrName>
                        </p:attrNameLst>
                      </p:cBhvr>
                      <p:tavLst>
                        <p:tav tm="0">
                          <p:val>
                            <p:strVal val="#ppt_x"/>
                          </p:val>
                        </p:tav>
                        <p:tav tm="100000">
                          <p:val>
                            <p:strVal val="#ppt_x"/>
                          </p:val>
                        </p:tav>
                      </p:tavLst>
                    </p:anim>
                    <p:anim calcmode="lin" valueType="num">
                      <p:cBhvr>
                        <p:cTn dur="800" fill="hold"/>
                        <p:tgtEl>
                          <p:spTgt spid="28"/>
                        </p:tgtEl>
                        <p:attrNameLst>
                          <p:attrName>ppt_y</p:attrName>
                        </p:attrNameLst>
                      </p:cBhvr>
                      <p:tavLst>
                        <p:tav tm="0">
                          <p:val>
                            <p:strVal val="#ppt_y+.1"/>
                          </p:val>
                        </p:tav>
                        <p:tav tm="100000">
                          <p:val>
                            <p:strVal val="#ppt_y"/>
                          </p:val>
                        </p:tav>
                      </p:tavLst>
                    </p:anim>
                  </p:childTnLst>
                </p:cTn>
              </p:par>
            </p:tnLst>
          </p:tmpl>
        </p:tmplLst>
      </p:bldP>
      <p:bldP spid="29" grpId="0" build="p">
        <p:tmplLst>
          <p:tmpl lvl="1">
            <p:tnLst>
              <p:par>
                <p:cTn presetID="42" presetClass="entr" presetSubtype="0" fill="hold" nodeType="withEffect">
                  <p:stCondLst>
                    <p:cond delay="300"/>
                  </p:stCondLst>
                  <p:childTnLst>
                    <p:set>
                      <p:cBhvr>
                        <p:cTn dur="1" fill="hold">
                          <p:stCondLst>
                            <p:cond delay="0"/>
                          </p:stCondLst>
                        </p:cTn>
                        <p:tgtEl>
                          <p:spTgt spid="29"/>
                        </p:tgtEl>
                        <p:attrNameLst>
                          <p:attrName>style.visibility</p:attrName>
                        </p:attrNameLst>
                      </p:cBhvr>
                      <p:to>
                        <p:strVal val="visible"/>
                      </p:to>
                    </p:set>
                    <p:animEffect transition="in" filter="fade">
                      <p:cBhvr>
                        <p:cTn dur="600"/>
                        <p:tgtEl>
                          <p:spTgt spid="29"/>
                        </p:tgtEl>
                      </p:cBhvr>
                    </p:animEffect>
                    <p:anim calcmode="lin" valueType="num">
                      <p:cBhvr>
                        <p:cTn dur="600" fill="hold"/>
                        <p:tgtEl>
                          <p:spTgt spid="29"/>
                        </p:tgtEl>
                        <p:attrNameLst>
                          <p:attrName>ppt_x</p:attrName>
                        </p:attrNameLst>
                      </p:cBhvr>
                      <p:tavLst>
                        <p:tav tm="0">
                          <p:val>
                            <p:strVal val="#ppt_x"/>
                          </p:val>
                        </p:tav>
                        <p:tav tm="100000">
                          <p:val>
                            <p:strVal val="#ppt_x"/>
                          </p:val>
                        </p:tav>
                      </p:tavLst>
                    </p:anim>
                    <p:anim calcmode="lin" valueType="num">
                      <p:cBhvr>
                        <p:cTn dur="600" fill="hold"/>
                        <p:tgtEl>
                          <p:spTgt spid="29"/>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meline 02">
    <p:bg>
      <p:bgRef idx="1001">
        <a:schemeClr val="bg1"/>
      </p:bgRef>
    </p:bg>
    <p:spTree>
      <p:nvGrpSpPr>
        <p:cNvPr id="1" name=""/>
        <p:cNvGrpSpPr/>
        <p:nvPr/>
      </p:nvGrpSpPr>
      <p:grpSpPr>
        <a:xfrm>
          <a:off x="0" y="0"/>
          <a:ext cx="0" cy="0"/>
          <a:chOff x="0" y="0"/>
          <a:chExt cx="0" cy="0"/>
        </a:xfrm>
      </p:grpSpPr>
      <p:sp>
        <p:nvSpPr>
          <p:cNvPr id="20" name="Shape 2"/>
          <p:cNvSpPr/>
          <p:nvPr userDrawn="1"/>
        </p:nvSpPr>
        <p:spPr>
          <a:xfrm>
            <a:off x="9427" y="0"/>
            <a:ext cx="12192000" cy="6868347"/>
          </a:xfrm>
          <a:prstGeom prst="rect">
            <a:avLst/>
          </a:prstGeom>
          <a:solidFill>
            <a:schemeClr val="bg2">
              <a:alpha val="30000"/>
            </a:schemeClr>
          </a:solidFill>
          <a:ln w="25400">
            <a:noFill/>
            <a:miter lim="400000"/>
          </a:ln>
          <a:effectLst/>
        </p:spPr>
        <p:txBody>
          <a:bodyPr lIns="0" tIns="0" rIns="0" bIns="0" anchor="ctr"/>
          <a:lstStyle/>
          <a:p>
            <a:pPr lvl="0" defTabSz="292100">
              <a:defRPr sz="4000">
                <a:solidFill>
                  <a:srgbClr val="FFFFFF"/>
                </a:solidFill>
                <a:effectLst>
                  <a:outerShdw blurRad="38100" dist="12700" dir="5400000" rotWithShape="0">
                    <a:srgbClr val="000000">
                      <a:alpha val="50000"/>
                    </a:srgbClr>
                  </a:outerShdw>
                </a:effectLst>
              </a:defRPr>
            </a:pPr>
            <a:endParaRPr sz="200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4563"/>
            <a:ext cx="12192000" cy="6816613"/>
          </a:xfrm>
          <a:prstGeom prst="rect">
            <a:avLst/>
          </a:prstGeom>
        </p:spPr>
      </p:pic>
      <p:sp>
        <p:nvSpPr>
          <p:cNvPr id="31" name="Picture Placeholder 2"/>
          <p:cNvSpPr>
            <a:spLocks noGrp="1"/>
          </p:cNvSpPr>
          <p:nvPr>
            <p:ph type="pic" sz="quarter" idx="13" hasCustomPrompt="1"/>
          </p:nvPr>
        </p:nvSpPr>
        <p:spPr>
          <a:xfrm>
            <a:off x="6550107" y="1155206"/>
            <a:ext cx="1504143" cy="1504143"/>
          </a:xfrm>
          <a:prstGeom prst="donut">
            <a:avLst/>
          </a:prstGeom>
          <a:pattFill prst="pct5">
            <a:fgClr>
              <a:schemeClr val="bg1"/>
            </a:fgClr>
            <a:bgClr>
              <a:schemeClr val="tx2">
                <a:lumMod val="20000"/>
                <a:lumOff val="80000"/>
              </a:schemeClr>
            </a:bgClr>
          </a:pattFill>
          <a:effectLst>
            <a:outerShdw blurRad="50800" dist="25400" dir="5400000" algn="t" rotWithShape="0">
              <a:prstClr val="black">
                <a:alpha val="15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Put your image here</a:t>
            </a:r>
          </a:p>
        </p:txBody>
      </p:sp>
      <p:sp>
        <p:nvSpPr>
          <p:cNvPr id="32" name="Picture Placeholder 2"/>
          <p:cNvSpPr>
            <a:spLocks noGrp="1"/>
          </p:cNvSpPr>
          <p:nvPr>
            <p:ph type="pic" sz="quarter" idx="14" hasCustomPrompt="1"/>
          </p:nvPr>
        </p:nvSpPr>
        <p:spPr>
          <a:xfrm>
            <a:off x="4195701" y="2813063"/>
            <a:ext cx="1504143" cy="1504143"/>
          </a:xfrm>
          <a:prstGeom prst="donut">
            <a:avLst/>
          </a:prstGeom>
          <a:pattFill prst="pct5">
            <a:fgClr>
              <a:schemeClr val="bg1"/>
            </a:fgClr>
            <a:bgClr>
              <a:schemeClr val="tx2">
                <a:lumMod val="20000"/>
                <a:lumOff val="80000"/>
              </a:schemeClr>
            </a:bgClr>
          </a:pattFill>
          <a:effectLst>
            <a:outerShdw blurRad="50800" dist="25400" dir="5400000" algn="t" rotWithShape="0">
              <a:prstClr val="black">
                <a:alpha val="15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Put your image here</a:t>
            </a:r>
          </a:p>
        </p:txBody>
      </p:sp>
      <p:sp>
        <p:nvSpPr>
          <p:cNvPr id="33" name="Picture Placeholder 2"/>
          <p:cNvSpPr>
            <a:spLocks noGrp="1"/>
          </p:cNvSpPr>
          <p:nvPr>
            <p:ph type="pic" sz="quarter" idx="15" hasCustomPrompt="1"/>
          </p:nvPr>
        </p:nvSpPr>
        <p:spPr>
          <a:xfrm>
            <a:off x="6550107" y="4373877"/>
            <a:ext cx="1504143" cy="1504143"/>
          </a:xfrm>
          <a:prstGeom prst="donut">
            <a:avLst/>
          </a:prstGeom>
          <a:pattFill prst="pct5">
            <a:fgClr>
              <a:schemeClr val="bg1"/>
            </a:fgClr>
            <a:bgClr>
              <a:schemeClr val="tx2">
                <a:lumMod val="20000"/>
                <a:lumOff val="80000"/>
              </a:schemeClr>
            </a:bgClr>
          </a:pattFill>
          <a:effectLst>
            <a:outerShdw blurRad="50800" dist="25400" dir="5400000" algn="t" rotWithShape="0">
              <a:prstClr val="black">
                <a:alpha val="15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Put your image here</a:t>
            </a:r>
          </a:p>
        </p:txBody>
      </p:sp>
    </p:spTree>
    <p:extLst>
      <p:ext uri="{BB962C8B-B14F-4D97-AF65-F5344CB8AC3E}">
        <p14:creationId xmlns:p14="http://schemas.microsoft.com/office/powerpoint/2010/main" val="558620495"/>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Main">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4563"/>
            <a:ext cx="12192000" cy="6816613"/>
          </a:xfrm>
          <a:prstGeom prst="rect">
            <a:avLst/>
          </a:prstGeom>
        </p:spPr>
      </p:pic>
      <p:sp>
        <p:nvSpPr>
          <p:cNvPr id="38" name="Shape 2"/>
          <p:cNvSpPr/>
          <p:nvPr userDrawn="1"/>
        </p:nvSpPr>
        <p:spPr>
          <a:xfrm>
            <a:off x="0" y="1400997"/>
            <a:ext cx="12192000" cy="5467350"/>
          </a:xfrm>
          <a:prstGeom prst="rect">
            <a:avLst/>
          </a:prstGeom>
          <a:solidFill>
            <a:schemeClr val="bg2">
              <a:alpha val="30000"/>
            </a:schemeClr>
          </a:solidFill>
          <a:ln w="25400">
            <a:solidFill>
              <a:srgbClr val="EBEBEB">
                <a:alpha val="10000"/>
              </a:srgbClr>
            </a:solidFill>
            <a:miter lim="400000"/>
          </a:ln>
          <a:effectLst/>
        </p:spPr>
        <p:txBody>
          <a:bodyPr lIns="0" tIns="0" rIns="0" bIns="0" anchor="ctr"/>
          <a:lstStyle/>
          <a:p>
            <a:pPr lvl="0" defTabSz="292100">
              <a:defRPr sz="4000">
                <a:solidFill>
                  <a:srgbClr val="FFFFFF"/>
                </a:solidFill>
                <a:effectLst>
                  <a:outerShdw blurRad="38100" dist="12700" dir="5400000" rotWithShape="0">
                    <a:srgbClr val="000000">
                      <a:alpha val="50000"/>
                    </a:srgbClr>
                  </a:outerShdw>
                </a:effectLst>
              </a:defRPr>
            </a:pPr>
            <a:endParaRPr sz="2000"/>
          </a:p>
        </p:txBody>
      </p:sp>
    </p:spTree>
    <p:extLst>
      <p:ext uri="{BB962C8B-B14F-4D97-AF65-F5344CB8AC3E}">
        <p14:creationId xmlns:p14="http://schemas.microsoft.com/office/powerpoint/2010/main" val="3321158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Portfolio 03">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4563"/>
            <a:ext cx="12192000" cy="6816613"/>
          </a:xfrm>
          <a:prstGeom prst="rect">
            <a:avLst/>
          </a:prstGeom>
        </p:spPr>
      </p:pic>
      <p:sp>
        <p:nvSpPr>
          <p:cNvPr id="12" name="Shape 2"/>
          <p:cNvSpPr/>
          <p:nvPr userDrawn="1"/>
        </p:nvSpPr>
        <p:spPr>
          <a:xfrm>
            <a:off x="0" y="1400997"/>
            <a:ext cx="12192000" cy="5467350"/>
          </a:xfrm>
          <a:prstGeom prst="rect">
            <a:avLst/>
          </a:prstGeom>
          <a:solidFill>
            <a:schemeClr val="bg2">
              <a:alpha val="30000"/>
            </a:schemeClr>
          </a:solidFill>
          <a:ln w="25400">
            <a:solidFill>
              <a:srgbClr val="EBEBEB">
                <a:alpha val="10000"/>
              </a:srgbClr>
            </a:solidFill>
            <a:miter lim="400000"/>
          </a:ln>
          <a:effectLst/>
        </p:spPr>
        <p:txBody>
          <a:bodyPr lIns="0" tIns="0" rIns="0" bIns="0" anchor="ctr"/>
          <a:lstStyle/>
          <a:p>
            <a:pPr lvl="0" defTabSz="292100">
              <a:defRPr sz="4000">
                <a:solidFill>
                  <a:srgbClr val="FFFFFF"/>
                </a:solidFill>
                <a:effectLst>
                  <a:outerShdw blurRad="38100" dist="12700" dir="5400000" rotWithShape="0">
                    <a:srgbClr val="000000">
                      <a:alpha val="50000"/>
                    </a:srgbClr>
                  </a:outerShdw>
                </a:effectLst>
              </a:defRPr>
            </a:pPr>
            <a:endParaRPr sz="2000"/>
          </a:p>
        </p:txBody>
      </p:sp>
      <p:sp>
        <p:nvSpPr>
          <p:cNvPr id="10" name="Picture Placeholder 2"/>
          <p:cNvSpPr>
            <a:spLocks noGrp="1"/>
          </p:cNvSpPr>
          <p:nvPr>
            <p:ph type="pic" sz="quarter" idx="20" hasCustomPrompt="1"/>
          </p:nvPr>
        </p:nvSpPr>
        <p:spPr>
          <a:xfrm>
            <a:off x="763406" y="1913999"/>
            <a:ext cx="5239701" cy="4122215"/>
          </a:xfrm>
          <a:prstGeom prst="round2SameRect">
            <a:avLst>
              <a:gd name="adj1" fmla="val 1475"/>
              <a:gd name="adj2" fmla="val 0"/>
            </a:avLst>
          </a:prstGeom>
          <a:pattFill prst="pct5">
            <a:fgClr>
              <a:schemeClr val="bg1"/>
            </a:fgClr>
            <a:bgClr>
              <a:schemeClr val="tx2">
                <a:lumMod val="20000"/>
                <a:lumOff val="80000"/>
              </a:schemeClr>
            </a:bgClr>
          </a:pattFill>
          <a:effectLst>
            <a:outerShdw blurRad="50800" dist="25400" dir="5400000" algn="t" rotWithShape="0">
              <a:prstClr val="black">
                <a:alpha val="15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11" name="Picture Placeholder 2"/>
          <p:cNvSpPr>
            <a:spLocks noGrp="1"/>
          </p:cNvSpPr>
          <p:nvPr>
            <p:ph type="pic" sz="quarter" idx="21" hasCustomPrompt="1"/>
          </p:nvPr>
        </p:nvSpPr>
        <p:spPr>
          <a:xfrm>
            <a:off x="6139500" y="1913999"/>
            <a:ext cx="5239701" cy="4122215"/>
          </a:xfrm>
          <a:prstGeom prst="round2SameRect">
            <a:avLst>
              <a:gd name="adj1" fmla="val 1475"/>
              <a:gd name="adj2" fmla="val 0"/>
            </a:avLst>
          </a:prstGeom>
          <a:pattFill prst="pct5">
            <a:fgClr>
              <a:schemeClr val="bg1"/>
            </a:fgClr>
            <a:bgClr>
              <a:schemeClr val="tx2">
                <a:lumMod val="20000"/>
                <a:lumOff val="80000"/>
              </a:schemeClr>
            </a:bgClr>
          </a:pattFill>
          <a:effectLst>
            <a:outerShdw blurRad="50800" dist="25400" dir="5400000" algn="t" rotWithShape="0">
              <a:prstClr val="black">
                <a:alpha val="15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3709448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Portfolio 04">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4563"/>
            <a:ext cx="12192000" cy="6816613"/>
          </a:xfrm>
          <a:prstGeom prst="rect">
            <a:avLst/>
          </a:prstGeom>
        </p:spPr>
      </p:pic>
      <p:sp>
        <p:nvSpPr>
          <p:cNvPr id="12" name="Shape 2"/>
          <p:cNvSpPr/>
          <p:nvPr userDrawn="1"/>
        </p:nvSpPr>
        <p:spPr>
          <a:xfrm>
            <a:off x="0" y="1400997"/>
            <a:ext cx="12192000" cy="5467350"/>
          </a:xfrm>
          <a:prstGeom prst="rect">
            <a:avLst/>
          </a:prstGeom>
          <a:solidFill>
            <a:schemeClr val="bg2">
              <a:alpha val="30000"/>
            </a:schemeClr>
          </a:solidFill>
          <a:ln w="25400">
            <a:solidFill>
              <a:srgbClr val="EBEBEB">
                <a:alpha val="10000"/>
              </a:srgbClr>
            </a:solidFill>
            <a:miter lim="400000"/>
          </a:ln>
          <a:effectLst/>
        </p:spPr>
        <p:txBody>
          <a:bodyPr lIns="0" tIns="0" rIns="0" bIns="0" anchor="ctr"/>
          <a:lstStyle/>
          <a:p>
            <a:pPr lvl="0" defTabSz="292100">
              <a:defRPr sz="4000">
                <a:solidFill>
                  <a:srgbClr val="FFFFFF"/>
                </a:solidFill>
                <a:effectLst>
                  <a:outerShdw blurRad="38100" dist="12700" dir="5400000" rotWithShape="0">
                    <a:srgbClr val="000000">
                      <a:alpha val="50000"/>
                    </a:srgbClr>
                  </a:outerShdw>
                </a:effectLst>
              </a:defRPr>
            </a:pPr>
            <a:endParaRPr sz="2000"/>
          </a:p>
        </p:txBody>
      </p:sp>
      <p:sp>
        <p:nvSpPr>
          <p:cNvPr id="34" name="Picture Placeholder 2"/>
          <p:cNvSpPr>
            <a:spLocks noGrp="1"/>
          </p:cNvSpPr>
          <p:nvPr>
            <p:ph type="pic" sz="quarter" idx="20" hasCustomPrompt="1"/>
          </p:nvPr>
        </p:nvSpPr>
        <p:spPr>
          <a:xfrm>
            <a:off x="6352358" y="1896743"/>
            <a:ext cx="5239701" cy="4122215"/>
          </a:xfrm>
          <a:prstGeom prst="round2SameRect">
            <a:avLst>
              <a:gd name="adj1" fmla="val 1475"/>
              <a:gd name="adj2" fmla="val 0"/>
            </a:avLst>
          </a:prstGeom>
          <a:pattFill prst="pct5">
            <a:fgClr>
              <a:schemeClr val="bg1"/>
            </a:fgClr>
            <a:bgClr>
              <a:schemeClr val="tx2">
                <a:lumMod val="20000"/>
                <a:lumOff val="80000"/>
              </a:schemeClr>
            </a:bgClr>
          </a:pattFill>
          <a:effectLst>
            <a:outerShdw blurRad="50800" dist="25400" dir="5400000" algn="t" rotWithShape="0">
              <a:prstClr val="black">
                <a:alpha val="15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35" name="Picture Placeholder 2"/>
          <p:cNvSpPr>
            <a:spLocks noGrp="1"/>
          </p:cNvSpPr>
          <p:nvPr>
            <p:ph type="pic" sz="quarter" idx="25" hasCustomPrompt="1"/>
          </p:nvPr>
        </p:nvSpPr>
        <p:spPr>
          <a:xfrm>
            <a:off x="607313" y="1896744"/>
            <a:ext cx="5605346" cy="1993900"/>
          </a:xfrm>
          <a:prstGeom prst="round2SameRect">
            <a:avLst>
              <a:gd name="adj1" fmla="val 1475"/>
              <a:gd name="adj2" fmla="val 0"/>
            </a:avLst>
          </a:prstGeom>
          <a:pattFill prst="pct5">
            <a:fgClr>
              <a:schemeClr val="bg1"/>
            </a:fgClr>
            <a:bgClr>
              <a:schemeClr val="tx2">
                <a:lumMod val="20000"/>
                <a:lumOff val="80000"/>
              </a:schemeClr>
            </a:bgClr>
          </a:pattFill>
          <a:effectLst>
            <a:outerShdw blurRad="50800" dist="25400" dir="5400000" algn="t" rotWithShape="0">
              <a:prstClr val="black">
                <a:alpha val="15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36" name="Picture Placeholder 2"/>
          <p:cNvSpPr>
            <a:spLocks noGrp="1"/>
          </p:cNvSpPr>
          <p:nvPr>
            <p:ph type="pic" sz="quarter" idx="26" hasCustomPrompt="1"/>
          </p:nvPr>
        </p:nvSpPr>
        <p:spPr>
          <a:xfrm>
            <a:off x="607312" y="4042314"/>
            <a:ext cx="1828800" cy="1976644"/>
          </a:xfrm>
          <a:prstGeom prst="round2SameRect">
            <a:avLst>
              <a:gd name="adj1" fmla="val 1475"/>
              <a:gd name="adj2" fmla="val 0"/>
            </a:avLst>
          </a:prstGeom>
          <a:pattFill prst="pct5">
            <a:fgClr>
              <a:schemeClr val="bg1"/>
            </a:fgClr>
            <a:bgClr>
              <a:schemeClr val="tx2">
                <a:lumMod val="20000"/>
                <a:lumOff val="80000"/>
              </a:schemeClr>
            </a:bgClr>
          </a:pattFill>
          <a:effectLst>
            <a:outerShdw blurRad="50800" dist="25400" dir="5400000" algn="t" rotWithShape="0">
              <a:prstClr val="black">
                <a:alpha val="15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37" name="Picture Placeholder 2"/>
          <p:cNvSpPr>
            <a:spLocks noGrp="1"/>
          </p:cNvSpPr>
          <p:nvPr>
            <p:ph type="pic" sz="quarter" idx="12" hasCustomPrompt="1"/>
          </p:nvPr>
        </p:nvSpPr>
        <p:spPr>
          <a:xfrm>
            <a:off x="2495585" y="4042314"/>
            <a:ext cx="1828800" cy="1976644"/>
          </a:xfrm>
          <a:prstGeom prst="round2SameRect">
            <a:avLst>
              <a:gd name="adj1" fmla="val 1475"/>
              <a:gd name="adj2" fmla="val 0"/>
            </a:avLst>
          </a:prstGeom>
          <a:pattFill prst="pct5">
            <a:fgClr>
              <a:schemeClr val="bg1"/>
            </a:fgClr>
            <a:bgClr>
              <a:schemeClr val="tx2">
                <a:lumMod val="20000"/>
                <a:lumOff val="80000"/>
              </a:schemeClr>
            </a:bgClr>
          </a:pattFill>
          <a:effectLst>
            <a:outerShdw blurRad="50800" dist="25400" dir="5400000" algn="t" rotWithShape="0">
              <a:prstClr val="black">
                <a:alpha val="15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38" name="Picture Placeholder 2"/>
          <p:cNvSpPr>
            <a:spLocks noGrp="1"/>
          </p:cNvSpPr>
          <p:nvPr>
            <p:ph type="pic" sz="quarter" idx="13" hasCustomPrompt="1"/>
          </p:nvPr>
        </p:nvSpPr>
        <p:spPr>
          <a:xfrm>
            <a:off x="4383858" y="4042314"/>
            <a:ext cx="1828800" cy="1976644"/>
          </a:xfrm>
          <a:prstGeom prst="round2SameRect">
            <a:avLst>
              <a:gd name="adj1" fmla="val 1475"/>
              <a:gd name="adj2" fmla="val 0"/>
            </a:avLst>
          </a:prstGeom>
          <a:pattFill prst="pct5">
            <a:fgClr>
              <a:schemeClr val="bg1"/>
            </a:fgClr>
            <a:bgClr>
              <a:schemeClr val="tx2">
                <a:lumMod val="20000"/>
                <a:lumOff val="80000"/>
              </a:schemeClr>
            </a:bgClr>
          </a:pattFill>
          <a:effectLst>
            <a:outerShdw blurRad="50800" dist="25400" dir="5400000" algn="t" rotWithShape="0">
              <a:prstClr val="black">
                <a:alpha val="15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730770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Portfolio 05">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4563"/>
            <a:ext cx="12192000" cy="6816613"/>
          </a:xfrm>
          <a:prstGeom prst="rect">
            <a:avLst/>
          </a:prstGeom>
        </p:spPr>
      </p:pic>
      <p:sp>
        <p:nvSpPr>
          <p:cNvPr id="12" name="Shape 2"/>
          <p:cNvSpPr/>
          <p:nvPr userDrawn="1"/>
        </p:nvSpPr>
        <p:spPr>
          <a:xfrm>
            <a:off x="0" y="1400997"/>
            <a:ext cx="12192000" cy="5467350"/>
          </a:xfrm>
          <a:prstGeom prst="rect">
            <a:avLst/>
          </a:prstGeom>
          <a:solidFill>
            <a:schemeClr val="bg2">
              <a:alpha val="30000"/>
            </a:schemeClr>
          </a:solidFill>
          <a:ln w="25400">
            <a:noFill/>
            <a:miter lim="400000"/>
          </a:ln>
          <a:effectLst/>
        </p:spPr>
        <p:txBody>
          <a:bodyPr lIns="0" tIns="0" rIns="0" bIns="0" anchor="ctr"/>
          <a:lstStyle/>
          <a:p>
            <a:pPr lvl="0" defTabSz="292100">
              <a:defRPr sz="4000">
                <a:solidFill>
                  <a:srgbClr val="FFFFFF"/>
                </a:solidFill>
                <a:effectLst>
                  <a:outerShdw blurRad="38100" dist="12700" dir="5400000" rotWithShape="0">
                    <a:srgbClr val="000000">
                      <a:alpha val="50000"/>
                    </a:srgbClr>
                  </a:outerShdw>
                </a:effectLst>
              </a:defRPr>
            </a:pPr>
            <a:endParaRPr sz="2000"/>
          </a:p>
        </p:txBody>
      </p:sp>
      <p:sp>
        <p:nvSpPr>
          <p:cNvPr id="34" name="Picture Placeholder 2"/>
          <p:cNvSpPr>
            <a:spLocks noGrp="1"/>
          </p:cNvSpPr>
          <p:nvPr>
            <p:ph type="pic" sz="quarter" idx="20" hasCustomPrompt="1"/>
          </p:nvPr>
        </p:nvSpPr>
        <p:spPr>
          <a:xfrm>
            <a:off x="772350" y="1936700"/>
            <a:ext cx="2553493" cy="4122215"/>
          </a:xfrm>
          <a:prstGeom prst="round2SameRect">
            <a:avLst>
              <a:gd name="adj1" fmla="val 1475"/>
              <a:gd name="adj2" fmla="val 0"/>
            </a:avLst>
          </a:prstGeom>
          <a:pattFill prst="pct5">
            <a:fgClr>
              <a:schemeClr val="bg1"/>
            </a:fgClr>
            <a:bgClr>
              <a:schemeClr val="tx2">
                <a:lumMod val="20000"/>
                <a:lumOff val="80000"/>
              </a:schemeClr>
            </a:bgClr>
          </a:pattFill>
          <a:effectLst>
            <a:outerShdw blurRad="50800" dist="25400" dir="5400000" algn="t" rotWithShape="0">
              <a:prstClr val="black">
                <a:alpha val="15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35" name="Picture Placeholder 2"/>
          <p:cNvSpPr>
            <a:spLocks noGrp="1"/>
          </p:cNvSpPr>
          <p:nvPr>
            <p:ph type="pic" sz="quarter" idx="26" hasCustomPrompt="1"/>
          </p:nvPr>
        </p:nvSpPr>
        <p:spPr>
          <a:xfrm>
            <a:off x="3463048" y="1936700"/>
            <a:ext cx="2553493" cy="4122215"/>
          </a:xfrm>
          <a:prstGeom prst="round2SameRect">
            <a:avLst>
              <a:gd name="adj1" fmla="val 1475"/>
              <a:gd name="adj2" fmla="val 0"/>
            </a:avLst>
          </a:prstGeom>
          <a:pattFill prst="pct5">
            <a:fgClr>
              <a:schemeClr val="bg1"/>
            </a:fgClr>
            <a:bgClr>
              <a:schemeClr val="tx2">
                <a:lumMod val="20000"/>
                <a:lumOff val="80000"/>
              </a:schemeClr>
            </a:bgClr>
          </a:pattFill>
          <a:effectLst>
            <a:outerShdw blurRad="50800" dist="25400" dir="5400000" algn="t" rotWithShape="0">
              <a:prstClr val="black">
                <a:alpha val="15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36" name="Picture Placeholder 2"/>
          <p:cNvSpPr>
            <a:spLocks noGrp="1"/>
          </p:cNvSpPr>
          <p:nvPr>
            <p:ph type="pic" sz="quarter" idx="27" hasCustomPrompt="1"/>
          </p:nvPr>
        </p:nvSpPr>
        <p:spPr>
          <a:xfrm>
            <a:off x="6143950" y="1936700"/>
            <a:ext cx="2553493" cy="4122215"/>
          </a:xfrm>
          <a:prstGeom prst="round2SameRect">
            <a:avLst>
              <a:gd name="adj1" fmla="val 1475"/>
              <a:gd name="adj2" fmla="val 0"/>
            </a:avLst>
          </a:prstGeom>
          <a:pattFill prst="pct5">
            <a:fgClr>
              <a:schemeClr val="bg1"/>
            </a:fgClr>
            <a:bgClr>
              <a:schemeClr val="tx2">
                <a:lumMod val="20000"/>
                <a:lumOff val="80000"/>
              </a:schemeClr>
            </a:bgClr>
          </a:pattFill>
          <a:effectLst>
            <a:outerShdw blurRad="50800" dist="25400" dir="5400000" algn="t" rotWithShape="0">
              <a:prstClr val="black">
                <a:alpha val="15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37" name="Picture Placeholder 2"/>
          <p:cNvSpPr>
            <a:spLocks noGrp="1"/>
          </p:cNvSpPr>
          <p:nvPr>
            <p:ph type="pic" sz="quarter" idx="28" hasCustomPrompt="1"/>
          </p:nvPr>
        </p:nvSpPr>
        <p:spPr>
          <a:xfrm>
            <a:off x="8811194" y="1936700"/>
            <a:ext cx="2553493" cy="4122215"/>
          </a:xfrm>
          <a:prstGeom prst="round2SameRect">
            <a:avLst>
              <a:gd name="adj1" fmla="val 1475"/>
              <a:gd name="adj2" fmla="val 0"/>
            </a:avLst>
          </a:prstGeom>
          <a:pattFill prst="pct5">
            <a:fgClr>
              <a:schemeClr val="bg1"/>
            </a:fgClr>
            <a:bgClr>
              <a:schemeClr val="tx2">
                <a:lumMod val="20000"/>
                <a:lumOff val="80000"/>
              </a:schemeClr>
            </a:bgClr>
          </a:pattFill>
          <a:effectLst>
            <a:outerShdw blurRad="50800" dist="25400" dir="5400000" algn="t" rotWithShape="0">
              <a:prstClr val="black">
                <a:alpha val="15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4189351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ortfolio 06">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4563"/>
            <a:ext cx="12192000" cy="6816613"/>
          </a:xfrm>
          <a:prstGeom prst="rect">
            <a:avLst/>
          </a:prstGeom>
        </p:spPr>
      </p:pic>
      <p:sp>
        <p:nvSpPr>
          <p:cNvPr id="12" name="Shape 2"/>
          <p:cNvSpPr/>
          <p:nvPr userDrawn="1"/>
        </p:nvSpPr>
        <p:spPr>
          <a:xfrm>
            <a:off x="0" y="1400997"/>
            <a:ext cx="12192000" cy="5467350"/>
          </a:xfrm>
          <a:prstGeom prst="rect">
            <a:avLst/>
          </a:prstGeom>
          <a:solidFill>
            <a:schemeClr val="bg2">
              <a:alpha val="30000"/>
            </a:schemeClr>
          </a:solidFill>
          <a:ln w="25400">
            <a:noFill/>
            <a:miter lim="400000"/>
          </a:ln>
          <a:effectLst/>
        </p:spPr>
        <p:txBody>
          <a:bodyPr lIns="0" tIns="0" rIns="0" bIns="0" anchor="ctr"/>
          <a:lstStyle/>
          <a:p>
            <a:pPr lvl="0" defTabSz="292100">
              <a:defRPr sz="4000">
                <a:solidFill>
                  <a:srgbClr val="FFFFFF"/>
                </a:solidFill>
                <a:effectLst>
                  <a:outerShdw blurRad="38100" dist="12700" dir="5400000" rotWithShape="0">
                    <a:srgbClr val="000000">
                      <a:alpha val="50000"/>
                    </a:srgbClr>
                  </a:outerShdw>
                </a:effectLst>
              </a:defRPr>
            </a:pPr>
            <a:endParaRPr sz="2000"/>
          </a:p>
        </p:txBody>
      </p:sp>
      <p:sp>
        <p:nvSpPr>
          <p:cNvPr id="22" name="Rounded Rectangle 21"/>
          <p:cNvSpPr/>
          <p:nvPr userDrawn="1"/>
        </p:nvSpPr>
        <p:spPr>
          <a:xfrm>
            <a:off x="11265587" y="6214352"/>
            <a:ext cx="315778" cy="315778"/>
          </a:xfrm>
          <a:prstGeom prst="roundRect">
            <a:avLst>
              <a:gd name="adj" fmla="val 5000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ource Sans Pro" panose="020B0503030403020204" pitchFamily="34" charset="0"/>
            </a:endParaRPr>
          </a:p>
        </p:txBody>
      </p:sp>
      <p:sp>
        <p:nvSpPr>
          <p:cNvPr id="44" name="Picture Placeholder 2"/>
          <p:cNvSpPr>
            <a:spLocks noGrp="1"/>
          </p:cNvSpPr>
          <p:nvPr>
            <p:ph type="pic" sz="quarter" idx="29" hasCustomPrompt="1"/>
          </p:nvPr>
        </p:nvSpPr>
        <p:spPr>
          <a:xfrm>
            <a:off x="767399" y="1936700"/>
            <a:ext cx="5239701" cy="1976644"/>
          </a:xfrm>
          <a:prstGeom prst="round2SameRect">
            <a:avLst>
              <a:gd name="adj1" fmla="val 1475"/>
              <a:gd name="adj2" fmla="val 0"/>
            </a:avLst>
          </a:prstGeom>
          <a:pattFill prst="pct5">
            <a:fgClr>
              <a:schemeClr val="bg1"/>
            </a:fgClr>
            <a:bgClr>
              <a:schemeClr val="tx2">
                <a:lumMod val="20000"/>
                <a:lumOff val="80000"/>
              </a:schemeClr>
            </a:bgClr>
          </a:pattFill>
          <a:effectLst>
            <a:outerShdw blurRad="50800" dist="25400" dir="5400000" algn="t" rotWithShape="0">
              <a:prstClr val="black">
                <a:alpha val="15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45" name="Picture Placeholder 2"/>
          <p:cNvSpPr>
            <a:spLocks noGrp="1"/>
          </p:cNvSpPr>
          <p:nvPr>
            <p:ph type="pic" sz="quarter" idx="30" hasCustomPrompt="1"/>
          </p:nvPr>
        </p:nvSpPr>
        <p:spPr>
          <a:xfrm>
            <a:off x="767399" y="4042314"/>
            <a:ext cx="2548756" cy="1976644"/>
          </a:xfrm>
          <a:prstGeom prst="round2SameRect">
            <a:avLst>
              <a:gd name="adj1" fmla="val 1475"/>
              <a:gd name="adj2" fmla="val 0"/>
            </a:avLst>
          </a:prstGeom>
          <a:pattFill prst="pct5">
            <a:fgClr>
              <a:schemeClr val="bg1"/>
            </a:fgClr>
            <a:bgClr>
              <a:schemeClr val="tx2">
                <a:lumMod val="20000"/>
                <a:lumOff val="80000"/>
              </a:schemeClr>
            </a:bgClr>
          </a:pattFill>
          <a:effectLst>
            <a:outerShdw blurRad="50800" dist="25400" dir="5400000" algn="t" rotWithShape="0">
              <a:prstClr val="black">
                <a:alpha val="15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46" name="Picture Placeholder 2"/>
          <p:cNvSpPr>
            <a:spLocks noGrp="1"/>
          </p:cNvSpPr>
          <p:nvPr>
            <p:ph type="pic" sz="quarter" idx="31" hasCustomPrompt="1"/>
          </p:nvPr>
        </p:nvSpPr>
        <p:spPr>
          <a:xfrm>
            <a:off x="3463048" y="4042314"/>
            <a:ext cx="2548756" cy="1976644"/>
          </a:xfrm>
          <a:prstGeom prst="round2SameRect">
            <a:avLst>
              <a:gd name="adj1" fmla="val 1475"/>
              <a:gd name="adj2" fmla="val 0"/>
            </a:avLst>
          </a:prstGeom>
          <a:pattFill prst="pct5">
            <a:fgClr>
              <a:schemeClr val="bg1"/>
            </a:fgClr>
            <a:bgClr>
              <a:schemeClr val="tx2">
                <a:lumMod val="20000"/>
                <a:lumOff val="80000"/>
              </a:schemeClr>
            </a:bgClr>
          </a:pattFill>
          <a:effectLst>
            <a:outerShdw blurRad="50800" dist="25400" dir="5400000" algn="t" rotWithShape="0">
              <a:prstClr val="black">
                <a:alpha val="15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47" name="Picture Placeholder 2"/>
          <p:cNvSpPr>
            <a:spLocks noGrp="1"/>
          </p:cNvSpPr>
          <p:nvPr>
            <p:ph type="pic" sz="quarter" idx="32" hasCustomPrompt="1"/>
          </p:nvPr>
        </p:nvSpPr>
        <p:spPr>
          <a:xfrm>
            <a:off x="6126187" y="1936700"/>
            <a:ext cx="2548756" cy="1976644"/>
          </a:xfrm>
          <a:prstGeom prst="round2SameRect">
            <a:avLst>
              <a:gd name="adj1" fmla="val 1475"/>
              <a:gd name="adj2" fmla="val 0"/>
            </a:avLst>
          </a:prstGeom>
          <a:pattFill prst="pct5">
            <a:fgClr>
              <a:schemeClr val="bg1"/>
            </a:fgClr>
            <a:bgClr>
              <a:schemeClr val="tx2">
                <a:lumMod val="20000"/>
                <a:lumOff val="80000"/>
              </a:schemeClr>
            </a:bgClr>
          </a:pattFill>
          <a:effectLst>
            <a:outerShdw blurRad="50800" dist="25400" dir="5400000" algn="t" rotWithShape="0">
              <a:prstClr val="black">
                <a:alpha val="15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48" name="Picture Placeholder 2"/>
          <p:cNvSpPr>
            <a:spLocks noGrp="1"/>
          </p:cNvSpPr>
          <p:nvPr>
            <p:ph type="pic" sz="quarter" idx="33" hasCustomPrompt="1"/>
          </p:nvPr>
        </p:nvSpPr>
        <p:spPr>
          <a:xfrm>
            <a:off x="6134967" y="4042313"/>
            <a:ext cx="2548756" cy="1976644"/>
          </a:xfrm>
          <a:prstGeom prst="round2SameRect">
            <a:avLst>
              <a:gd name="adj1" fmla="val 1475"/>
              <a:gd name="adj2" fmla="val 0"/>
            </a:avLst>
          </a:prstGeom>
          <a:pattFill prst="pct5">
            <a:fgClr>
              <a:schemeClr val="bg1"/>
            </a:fgClr>
            <a:bgClr>
              <a:schemeClr val="tx2">
                <a:lumMod val="20000"/>
                <a:lumOff val="80000"/>
              </a:schemeClr>
            </a:bgClr>
          </a:pattFill>
          <a:effectLst>
            <a:outerShdw blurRad="50800" dist="25400" dir="5400000" algn="t" rotWithShape="0">
              <a:prstClr val="black">
                <a:alpha val="15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49" name="Picture Placeholder 2"/>
          <p:cNvSpPr>
            <a:spLocks noGrp="1"/>
          </p:cNvSpPr>
          <p:nvPr>
            <p:ph type="pic" sz="quarter" idx="34" hasCustomPrompt="1"/>
          </p:nvPr>
        </p:nvSpPr>
        <p:spPr>
          <a:xfrm>
            <a:off x="8821160" y="4042313"/>
            <a:ext cx="2548756" cy="1976644"/>
          </a:xfrm>
          <a:prstGeom prst="round2SameRect">
            <a:avLst>
              <a:gd name="adj1" fmla="val 1475"/>
              <a:gd name="adj2" fmla="val 0"/>
            </a:avLst>
          </a:prstGeom>
          <a:pattFill prst="pct5">
            <a:fgClr>
              <a:schemeClr val="bg1"/>
            </a:fgClr>
            <a:bgClr>
              <a:schemeClr val="tx2">
                <a:lumMod val="20000"/>
                <a:lumOff val="80000"/>
              </a:schemeClr>
            </a:bgClr>
          </a:pattFill>
          <a:effectLst>
            <a:outerShdw blurRad="50800" dist="25400" dir="5400000" algn="t" rotWithShape="0">
              <a:prstClr val="black">
                <a:alpha val="15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50" name="Picture Placeholder 2"/>
          <p:cNvSpPr>
            <a:spLocks noGrp="1"/>
          </p:cNvSpPr>
          <p:nvPr>
            <p:ph type="pic" sz="quarter" idx="35" hasCustomPrompt="1"/>
          </p:nvPr>
        </p:nvSpPr>
        <p:spPr>
          <a:xfrm>
            <a:off x="8811377" y="1936700"/>
            <a:ext cx="2548756" cy="1976644"/>
          </a:xfrm>
          <a:prstGeom prst="round2SameRect">
            <a:avLst>
              <a:gd name="adj1" fmla="val 1475"/>
              <a:gd name="adj2" fmla="val 0"/>
            </a:avLst>
          </a:prstGeom>
          <a:pattFill prst="pct5">
            <a:fgClr>
              <a:schemeClr val="bg1"/>
            </a:fgClr>
            <a:bgClr>
              <a:schemeClr val="tx2">
                <a:lumMod val="20000"/>
                <a:lumOff val="80000"/>
              </a:schemeClr>
            </a:bgClr>
          </a:pattFill>
          <a:effectLst>
            <a:outerShdw blurRad="50800" dist="25400" dir="5400000" algn="t" rotWithShape="0">
              <a:prstClr val="black">
                <a:alpha val="15000"/>
              </a:prstClr>
            </a:outerShdw>
          </a:effectLst>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1773509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Watch Mockup">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4563"/>
            <a:ext cx="12192000" cy="6816613"/>
          </a:xfrm>
          <a:prstGeom prst="rect">
            <a:avLst/>
          </a:prstGeom>
        </p:spPr>
      </p:pic>
      <p:sp>
        <p:nvSpPr>
          <p:cNvPr id="12" name="Shape 2"/>
          <p:cNvSpPr/>
          <p:nvPr userDrawn="1"/>
        </p:nvSpPr>
        <p:spPr>
          <a:xfrm>
            <a:off x="0" y="1400997"/>
            <a:ext cx="12192000" cy="5467350"/>
          </a:xfrm>
          <a:prstGeom prst="rect">
            <a:avLst/>
          </a:prstGeom>
          <a:solidFill>
            <a:schemeClr val="bg2">
              <a:alpha val="30000"/>
            </a:schemeClr>
          </a:solidFill>
          <a:ln w="25400">
            <a:noFill/>
            <a:miter lim="400000"/>
          </a:ln>
          <a:effectLst/>
        </p:spPr>
        <p:txBody>
          <a:bodyPr lIns="0" tIns="0" rIns="0" bIns="0" anchor="ctr"/>
          <a:lstStyle/>
          <a:p>
            <a:pPr lvl="0" defTabSz="292100">
              <a:defRPr sz="4000">
                <a:solidFill>
                  <a:srgbClr val="FFFFFF"/>
                </a:solidFill>
                <a:effectLst>
                  <a:outerShdw blurRad="38100" dist="12700" dir="5400000" rotWithShape="0">
                    <a:srgbClr val="000000">
                      <a:alpha val="50000"/>
                    </a:srgbClr>
                  </a:outerShdw>
                </a:effectLst>
              </a:defRPr>
            </a:pPr>
            <a:endParaRPr sz="2000"/>
          </a:p>
        </p:txBody>
      </p:sp>
      <p:sp>
        <p:nvSpPr>
          <p:cNvPr id="19" name="Picture Placeholder 2"/>
          <p:cNvSpPr>
            <a:spLocks noGrp="1"/>
          </p:cNvSpPr>
          <p:nvPr>
            <p:ph type="pic" sz="quarter" idx="14" hasCustomPrompt="1"/>
          </p:nvPr>
        </p:nvSpPr>
        <p:spPr>
          <a:xfrm>
            <a:off x="3763248" y="3088577"/>
            <a:ext cx="1271780" cy="1582037"/>
          </a:xfrm>
          <a:prstGeom prst="rect">
            <a:avLst/>
          </a:prstGeom>
          <a:pattFill prst="pct5">
            <a:fgClr>
              <a:schemeClr val="bg1"/>
            </a:fgClr>
            <a:bgClr>
              <a:schemeClr val="tx2">
                <a:lumMod val="20000"/>
                <a:lumOff val="80000"/>
              </a:schemeClr>
            </a:bgClr>
          </a:pattFill>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21" name="Picture Placeholder 2"/>
          <p:cNvSpPr>
            <a:spLocks noGrp="1"/>
          </p:cNvSpPr>
          <p:nvPr>
            <p:ph type="pic" sz="quarter" idx="16" hasCustomPrompt="1"/>
          </p:nvPr>
        </p:nvSpPr>
        <p:spPr>
          <a:xfrm>
            <a:off x="7198536" y="3088577"/>
            <a:ext cx="1271780" cy="1582037"/>
          </a:xfrm>
          <a:prstGeom prst="rect">
            <a:avLst/>
          </a:prstGeom>
          <a:pattFill prst="pct5">
            <a:fgClr>
              <a:schemeClr val="bg1"/>
            </a:fgClr>
            <a:bgClr>
              <a:schemeClr val="tx2">
                <a:lumMod val="20000"/>
                <a:lumOff val="80000"/>
              </a:schemeClr>
            </a:bgClr>
          </a:pattFill>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
        <p:nvSpPr>
          <p:cNvPr id="23" name="Picture Placeholder 2"/>
          <p:cNvSpPr>
            <a:spLocks noGrp="1"/>
          </p:cNvSpPr>
          <p:nvPr>
            <p:ph type="pic" sz="quarter" idx="15" hasCustomPrompt="1"/>
          </p:nvPr>
        </p:nvSpPr>
        <p:spPr>
          <a:xfrm>
            <a:off x="5417303" y="3009475"/>
            <a:ext cx="1398958" cy="1740241"/>
          </a:xfrm>
          <a:prstGeom prst="rect">
            <a:avLst/>
          </a:prstGeom>
          <a:pattFill prst="pct5">
            <a:fgClr>
              <a:schemeClr val="bg1"/>
            </a:fgClr>
            <a:bgClr>
              <a:schemeClr val="tx2">
                <a:lumMod val="20000"/>
                <a:lumOff val="80000"/>
              </a:schemeClr>
            </a:bgClr>
          </a:pattFill>
        </p:spPr>
        <p:txBody>
          <a:bodyPr anchor="ctr"/>
          <a:lstStyle>
            <a:lvl1pPr marL="0" indent="0" algn="ctr">
              <a:buNone/>
              <a:defRPr sz="1600" b="0" i="0">
                <a:latin typeface="Source Sans Pro" charset="0"/>
                <a:ea typeface="Source Sans Pro" charset="0"/>
                <a:cs typeface="Source Sans Pro" charset="0"/>
              </a:defRPr>
            </a:lvl1pPr>
          </a:lstStyle>
          <a:p>
            <a:r>
              <a:rPr lang="en-US"/>
              <a:t>Drag &amp; Drop Image</a:t>
            </a:r>
          </a:p>
        </p:txBody>
      </p:sp>
    </p:spTree>
    <p:extLst>
      <p:ext uri="{BB962C8B-B14F-4D97-AF65-F5344CB8AC3E}">
        <p14:creationId xmlns:p14="http://schemas.microsoft.com/office/powerpoint/2010/main" val="4165262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aptop Mockup">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4563"/>
            <a:ext cx="12192000" cy="6816613"/>
          </a:xfrm>
          <a:prstGeom prst="rect">
            <a:avLst/>
          </a:prstGeom>
        </p:spPr>
      </p:pic>
      <p:sp>
        <p:nvSpPr>
          <p:cNvPr id="12" name="Shape 2"/>
          <p:cNvSpPr/>
          <p:nvPr userDrawn="1"/>
        </p:nvSpPr>
        <p:spPr>
          <a:xfrm>
            <a:off x="0" y="1400997"/>
            <a:ext cx="12192000" cy="5467350"/>
          </a:xfrm>
          <a:prstGeom prst="rect">
            <a:avLst/>
          </a:prstGeom>
          <a:solidFill>
            <a:schemeClr val="bg2">
              <a:alpha val="30000"/>
            </a:schemeClr>
          </a:solidFill>
          <a:ln w="25400">
            <a:noFill/>
            <a:miter lim="400000"/>
          </a:ln>
          <a:effectLst/>
        </p:spPr>
        <p:txBody>
          <a:bodyPr lIns="0" tIns="0" rIns="0" bIns="0" anchor="ctr"/>
          <a:lstStyle/>
          <a:p>
            <a:pPr lvl="0" defTabSz="292100">
              <a:defRPr sz="4000">
                <a:solidFill>
                  <a:srgbClr val="FFFFFF"/>
                </a:solidFill>
                <a:effectLst>
                  <a:outerShdw blurRad="38100" dist="12700" dir="5400000" rotWithShape="0">
                    <a:srgbClr val="000000">
                      <a:alpha val="50000"/>
                    </a:srgbClr>
                  </a:outerShdw>
                </a:effectLst>
              </a:defRPr>
            </a:pPr>
            <a:endParaRPr sz="2000"/>
          </a:p>
        </p:txBody>
      </p:sp>
      <p:sp>
        <p:nvSpPr>
          <p:cNvPr id="18" name="Picture Placeholder 7"/>
          <p:cNvSpPr>
            <a:spLocks noGrp="1"/>
          </p:cNvSpPr>
          <p:nvPr>
            <p:ph type="pic" sz="quarter" idx="10"/>
          </p:nvPr>
        </p:nvSpPr>
        <p:spPr>
          <a:xfrm>
            <a:off x="7124951" y="2039785"/>
            <a:ext cx="5067049" cy="3166953"/>
          </a:xfrm>
          <a:custGeom>
            <a:avLst/>
            <a:gdLst>
              <a:gd name="connsiteX0" fmla="*/ 0 w 5067049"/>
              <a:gd name="connsiteY0" fmla="*/ 0 h 3166953"/>
              <a:gd name="connsiteX1" fmla="*/ 5067049 w 5067049"/>
              <a:gd name="connsiteY1" fmla="*/ 0 h 3166953"/>
              <a:gd name="connsiteX2" fmla="*/ 5067049 w 5067049"/>
              <a:gd name="connsiteY2" fmla="*/ 3166953 h 3166953"/>
              <a:gd name="connsiteX3" fmla="*/ 0 w 5067049"/>
              <a:gd name="connsiteY3" fmla="*/ 3166953 h 3166953"/>
            </a:gdLst>
            <a:ahLst/>
            <a:cxnLst>
              <a:cxn ang="0">
                <a:pos x="connsiteX0" y="connsiteY0"/>
              </a:cxn>
              <a:cxn ang="0">
                <a:pos x="connsiteX1" y="connsiteY1"/>
              </a:cxn>
              <a:cxn ang="0">
                <a:pos x="connsiteX2" y="connsiteY2"/>
              </a:cxn>
              <a:cxn ang="0">
                <a:pos x="connsiteX3" y="connsiteY3"/>
              </a:cxn>
            </a:cxnLst>
            <a:rect l="l" t="t" r="r" b="b"/>
            <a:pathLst>
              <a:path w="5067049" h="3166953">
                <a:moveTo>
                  <a:pt x="0" y="0"/>
                </a:moveTo>
                <a:lnTo>
                  <a:pt x="5067049" y="0"/>
                </a:lnTo>
                <a:lnTo>
                  <a:pt x="5067049" y="3166953"/>
                </a:lnTo>
                <a:lnTo>
                  <a:pt x="0" y="3166953"/>
                </a:lnTo>
                <a:close/>
              </a:path>
            </a:pathLst>
          </a:custGeom>
          <a:pattFill prst="pct5">
            <a:fgClr>
              <a:schemeClr val="bg1"/>
            </a:fgClr>
            <a:bgClr>
              <a:schemeClr val="tx2">
                <a:lumMod val="20000"/>
                <a:lumOff val="80000"/>
              </a:schemeClr>
            </a:bgClr>
          </a:pattFill>
        </p:spPr>
        <p:txBody>
          <a:bodyPr wrap="square">
            <a:noAutofit/>
          </a:bodyPr>
          <a:lstStyle/>
          <a:p>
            <a:endParaRPr lang="en-US"/>
          </a:p>
        </p:txBody>
      </p:sp>
    </p:spTree>
    <p:extLst>
      <p:ext uri="{BB962C8B-B14F-4D97-AF65-F5344CB8AC3E}">
        <p14:creationId xmlns:p14="http://schemas.microsoft.com/office/powerpoint/2010/main" val="753279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9468" y="327852"/>
            <a:ext cx="1725741" cy="284985"/>
          </a:xfrm>
          <a:prstGeom prst="rect">
            <a:avLst/>
          </a:prstGeom>
        </p:spPr>
      </p:pic>
    </p:spTree>
    <p:extLst>
      <p:ext uri="{BB962C8B-B14F-4D97-AF65-F5344CB8AC3E}">
        <p14:creationId xmlns:p14="http://schemas.microsoft.com/office/powerpoint/2010/main" val="705373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1_Section Header">
    <p:bg>
      <p:bgPr>
        <a:solidFill>
          <a:srgbClr val="F3F3F3"/>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59633" y="135931"/>
            <a:ext cx="1517019" cy="250517"/>
          </a:xfrm>
          <a:prstGeom prst="rect">
            <a:avLst/>
          </a:prstGeom>
        </p:spPr>
      </p:pic>
    </p:spTree>
    <p:extLst>
      <p:ext uri="{BB962C8B-B14F-4D97-AF65-F5344CB8AC3E}">
        <p14:creationId xmlns:p14="http://schemas.microsoft.com/office/powerpoint/2010/main" val="28061284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and Footer">
    <p:spTree>
      <p:nvGrpSpPr>
        <p:cNvPr id="1" name=""/>
        <p:cNvGrpSpPr/>
        <p:nvPr/>
      </p:nvGrpSpPr>
      <p:grpSpPr>
        <a:xfrm>
          <a:off x="0" y="0"/>
          <a:ext cx="0" cy="0"/>
          <a:chOff x="0" y="0"/>
          <a:chExt cx="0" cy="0"/>
        </a:xfrm>
      </p:grpSpPr>
      <p:sp>
        <p:nvSpPr>
          <p:cNvPr id="7" name="Picture Placeholder 4"/>
          <p:cNvSpPr>
            <a:spLocks noGrp="1"/>
          </p:cNvSpPr>
          <p:nvPr>
            <p:ph type="pic" sz="quarter" idx="13"/>
          </p:nvPr>
        </p:nvSpPr>
        <p:spPr>
          <a:xfrm>
            <a:off x="0" y="0"/>
            <a:ext cx="12192000" cy="6858000"/>
          </a:xfrm>
          <a:prstGeom prst="rect">
            <a:avLst/>
          </a:prstGeom>
          <a:pattFill prst="pct5">
            <a:fgClr>
              <a:schemeClr val="bg1"/>
            </a:fgClr>
            <a:bgClr>
              <a:schemeClr val="tx2">
                <a:lumMod val="20000"/>
                <a:lumOff val="80000"/>
              </a:schemeClr>
            </a:bgClr>
          </a:pattFill>
        </p:spPr>
        <p:txBody>
          <a:bodyPr/>
          <a:lstStyle/>
          <a:p>
            <a:endParaRPr lang="en-US"/>
          </a:p>
        </p:txBody>
      </p:sp>
    </p:spTree>
    <p:extLst>
      <p:ext uri="{BB962C8B-B14F-4D97-AF65-F5344CB8AC3E}">
        <p14:creationId xmlns:p14="http://schemas.microsoft.com/office/powerpoint/2010/main" val="1073667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838200" y="6356350"/>
            <a:ext cx="73152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443411" y="6353175"/>
            <a:ext cx="139165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15CACD-2861-4E42-AA65-4B6FB56FCA5C}" type="slidenum">
              <a:rPr lang="en-US" smtClean="0"/>
              <a:t>‹#›</a:t>
            </a:fld>
            <a:endParaRPr lang="en-US"/>
          </a:p>
        </p:txBody>
      </p:sp>
      <p:sp>
        <p:nvSpPr>
          <p:cNvPr id="9" name="TextBox 8">
            <a:extLst>
              <a:ext uri="{FF2B5EF4-FFF2-40B4-BE49-F238E27FC236}">
                <a16:creationId xmlns:a16="http://schemas.microsoft.com/office/drawing/2014/main" id="{0A06ECA3-C082-2FBE-49AC-7095D17958F5}"/>
              </a:ext>
            </a:extLst>
          </p:cNvPr>
          <p:cNvSpPr txBox="1"/>
          <p:nvPr>
            <p:extLst>
              <p:ext uri="{1162E1C5-73C7-4A58-AE30-91384D911F3F}">
                <p184:classification xmlns:p184="http://schemas.microsoft.com/office/powerpoint/2018/4/main" val="hdr"/>
              </p:ext>
            </p:extLst>
          </p:nvPr>
        </p:nvSpPr>
        <p:spPr>
          <a:xfrm>
            <a:off x="63500" y="63500"/>
            <a:ext cx="506413" cy="152400"/>
          </a:xfrm>
          <a:prstGeom prst="rect">
            <a:avLst/>
          </a:prstGeom>
        </p:spPr>
        <p:txBody>
          <a:bodyPr horzOverflow="overflow" lIns="0" tIns="0" rIns="0" bIns="0">
            <a:spAutoFit/>
          </a:bodyPr>
          <a:lstStyle/>
          <a:p>
            <a:pPr algn="l"/>
            <a:r>
              <a:rPr lang="en-US"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A - Public</a:t>
            </a:r>
          </a:p>
        </p:txBody>
      </p:sp>
      <p:sp>
        <p:nvSpPr>
          <p:cNvPr id="10" name="TextBox 9">
            <a:extLst>
              <a:ext uri="{FF2B5EF4-FFF2-40B4-BE49-F238E27FC236}">
                <a16:creationId xmlns:a16="http://schemas.microsoft.com/office/drawing/2014/main" id="{56939CA4-0495-8F92-27BB-DDD6BDC5C380}"/>
              </a:ext>
            </a:extLst>
          </p:cNvPr>
          <p:cNvSpPr txBox="1"/>
          <p:nvPr>
            <p:extLst>
              <p:ext uri="{1162E1C5-73C7-4A58-AE30-91384D911F3F}">
                <p184:classification xmlns:p184="http://schemas.microsoft.com/office/powerpoint/2018/4/main" val="ftr"/>
              </p:ext>
            </p:extLst>
          </p:nvPr>
        </p:nvSpPr>
        <p:spPr>
          <a:xfrm>
            <a:off x="63500" y="6642100"/>
            <a:ext cx="506413" cy="152400"/>
          </a:xfrm>
          <a:prstGeom prst="rect">
            <a:avLst/>
          </a:prstGeom>
        </p:spPr>
        <p:txBody>
          <a:bodyPr horzOverflow="overflow" lIns="0" tIns="0" rIns="0" bIns="0">
            <a:spAutoFit/>
          </a:bodyPr>
          <a:lstStyle/>
          <a:p>
            <a:pPr algn="l"/>
            <a:r>
              <a:rPr lang="en-US"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A - Public</a:t>
            </a:r>
          </a:p>
        </p:txBody>
      </p:sp>
    </p:spTree>
    <p:extLst>
      <p:ext uri="{BB962C8B-B14F-4D97-AF65-F5344CB8AC3E}">
        <p14:creationId xmlns:p14="http://schemas.microsoft.com/office/powerpoint/2010/main" val="2503329587"/>
      </p:ext>
    </p:extLst>
  </p:cSld>
  <p:clrMap bg1="lt1" tx1="dk1" bg2="lt2" tx2="dk2" accent1="accent1" accent2="accent2" accent3="accent3" accent4="accent4" accent5="accent5" accent6="accent6" hlink="hlink" folHlink="folHlink"/>
  <p:sldLayoutIdLst>
    <p:sldLayoutId id="2147483719" r:id="rId1"/>
    <p:sldLayoutId id="2147483672" r:id="rId2"/>
    <p:sldLayoutId id="2147483679" r:id="rId3"/>
    <p:sldLayoutId id="2147483685" r:id="rId4"/>
    <p:sldLayoutId id="2147483686" r:id="rId5"/>
    <p:sldLayoutId id="2147483687" r:id="rId6"/>
    <p:sldLayoutId id="2147483688" r:id="rId7"/>
    <p:sldLayoutId id="2147483693" r:id="rId8"/>
    <p:sldLayoutId id="2147483712" r:id="rId9"/>
    <p:sldLayoutId id="2147483722" r:id="rId10"/>
    <p:sldLayoutId id="2147483724" r:id="rId11"/>
    <p:sldLayoutId id="214748372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microsoft.com/office/2018/10/relationships/comments" Target="../comments/modernComment_52323016_7E409B2A.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B6869-6961-BBB2-6E9B-4DF80AF1FA8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1FA9477-5767-FFC7-75C7-C0CA484E1EF5}"/>
              </a:ext>
            </a:extLst>
          </p:cNvPr>
          <p:cNvPicPr>
            <a:picLocks noChangeAspect="1"/>
          </p:cNvPicPr>
          <p:nvPr/>
        </p:nvPicPr>
        <p:blipFill>
          <a:blip r:embed="rId3"/>
          <a:stretch>
            <a:fillRect/>
          </a:stretch>
        </p:blipFill>
        <p:spPr>
          <a:xfrm>
            <a:off x="2304288" y="1421737"/>
            <a:ext cx="9887712" cy="5217986"/>
          </a:xfrm>
          <a:prstGeom prst="rect">
            <a:avLst/>
          </a:prstGeom>
        </p:spPr>
      </p:pic>
    </p:spTree>
    <p:extLst>
      <p:ext uri="{BB962C8B-B14F-4D97-AF65-F5344CB8AC3E}">
        <p14:creationId xmlns:p14="http://schemas.microsoft.com/office/powerpoint/2010/main" val="737907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188" y="582369"/>
            <a:ext cx="10747719" cy="6009108"/>
          </a:xfrm>
          <a:prstGeom prst="rect">
            <a:avLst/>
          </a:prstGeom>
        </p:spPr>
      </p:pic>
      <p:sp>
        <p:nvSpPr>
          <p:cNvPr id="2" name="TextBox 1">
            <a:extLst>
              <a:ext uri="{FF2B5EF4-FFF2-40B4-BE49-F238E27FC236}">
                <a16:creationId xmlns:a16="http://schemas.microsoft.com/office/drawing/2014/main" id="{20E69813-0565-7F30-8520-D5FA24337F43}"/>
              </a:ext>
            </a:extLst>
          </p:cNvPr>
          <p:cNvSpPr txBox="1"/>
          <p:nvPr/>
        </p:nvSpPr>
        <p:spPr>
          <a:xfrm>
            <a:off x="561290" y="861932"/>
            <a:ext cx="389397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effectLst/>
                <a:uLnTx/>
                <a:uFillTx/>
                <a:ea typeface="Open Sans Extrabold" panose="020B0906030804020204" pitchFamily="34" charset="0"/>
                <a:cs typeface="Open Sans Extrabold" panose="020B0906030804020204" pitchFamily="34" charset="0"/>
              </a:rPr>
              <a:t>Our</a:t>
            </a:r>
            <a:r>
              <a:rPr kumimoji="0" lang="en-US" sz="3200" b="0" i="0" u="none" strike="noStrike" kern="1200" cap="none" spc="0" normalizeH="0" baseline="0" noProof="0">
                <a:ln>
                  <a:noFill/>
                </a:ln>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 services</a:t>
            </a:r>
            <a:endParaRPr kumimoji="0" lang="en-US" sz="3200" b="0" i="0" u="none" strike="noStrike" kern="1200" cap="none" spc="0" normalizeH="0" baseline="0" noProof="0">
              <a:ln>
                <a:noFill/>
              </a:ln>
              <a:effectLst/>
              <a:uLnTx/>
              <a:uFillTx/>
              <a:ea typeface="Open Sans Extrabold" panose="020B0906030804020204" pitchFamily="34" charset="0"/>
              <a:cs typeface="Open Sans Extrabold" panose="020B0906030804020204" pitchFamily="34" charset="0"/>
            </a:endParaRPr>
          </a:p>
        </p:txBody>
      </p:sp>
      <p:sp>
        <p:nvSpPr>
          <p:cNvPr id="30" name="TextBox 29">
            <a:extLst>
              <a:ext uri="{FF2B5EF4-FFF2-40B4-BE49-F238E27FC236}">
                <a16:creationId xmlns:a16="http://schemas.microsoft.com/office/drawing/2014/main" id="{80F0CF9E-C4BA-2C68-D6B1-55800EE19754}"/>
              </a:ext>
            </a:extLst>
          </p:cNvPr>
          <p:cNvSpPr txBox="1"/>
          <p:nvPr/>
        </p:nvSpPr>
        <p:spPr>
          <a:xfrm>
            <a:off x="5309943" y="950431"/>
            <a:ext cx="2447203" cy="707886"/>
          </a:xfrm>
          <a:prstGeom prst="rect">
            <a:avLst/>
          </a:prstGeom>
          <a:noFill/>
        </p:spPr>
        <p:txBody>
          <a:bodyPr wrap="square" rtlCol="0">
            <a:spAutoFit/>
          </a:bodyPr>
          <a:lstStyle/>
          <a:p>
            <a:pPr lvl="0">
              <a:defRPr/>
            </a:pPr>
            <a:r>
              <a:rPr lang="en-US" sz="1000" b="1"/>
              <a:t>Flexible Colocation Solutions</a:t>
            </a:r>
          </a:p>
          <a:p>
            <a:pPr lvl="0">
              <a:defRPr/>
            </a:pPr>
            <a:r>
              <a:rPr lang="en-US" sz="1000"/>
              <a:t>From shared to fully dedicated racks</a:t>
            </a:r>
          </a:p>
          <a:p>
            <a:pPr lvl="0">
              <a:defRPr/>
            </a:pPr>
            <a:r>
              <a:rPr lang="en-US" sz="1000"/>
              <a:t>With customizable power configurations</a:t>
            </a:r>
            <a:endParaRPr kumimoji="0" lang="en-US" sz="1000" b="0" i="0" u="none" strike="noStrike" kern="1200" cap="none" spc="0" normalizeH="0" baseline="0" noProof="0">
              <a:ln>
                <a:noFill/>
              </a:ln>
              <a:effectLst/>
              <a:uLnTx/>
              <a:uFillTx/>
            </a:endParaRPr>
          </a:p>
        </p:txBody>
      </p:sp>
      <p:sp>
        <p:nvSpPr>
          <p:cNvPr id="4" name="TextBox 3"/>
          <p:cNvSpPr txBox="1"/>
          <p:nvPr/>
        </p:nvSpPr>
        <p:spPr>
          <a:xfrm>
            <a:off x="5301581" y="656295"/>
            <a:ext cx="2533827" cy="338554"/>
          </a:xfrm>
          <a:prstGeom prst="rect">
            <a:avLst/>
          </a:prstGeom>
          <a:noFill/>
        </p:spPr>
        <p:txBody>
          <a:bodyPr wrap="square" rtlCol="0">
            <a:spAutoFit/>
          </a:bodyPr>
          <a:lstStyle/>
          <a:p>
            <a:r>
              <a:rPr lang="en-US" sz="160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COLOCATION</a:t>
            </a:r>
          </a:p>
        </p:txBody>
      </p:sp>
      <p:sp>
        <p:nvSpPr>
          <p:cNvPr id="28" name="TextBox 27">
            <a:extLst>
              <a:ext uri="{FF2B5EF4-FFF2-40B4-BE49-F238E27FC236}">
                <a16:creationId xmlns:a16="http://schemas.microsoft.com/office/drawing/2014/main" id="{80F0CF9E-C4BA-2C68-D6B1-55800EE19754}"/>
              </a:ext>
            </a:extLst>
          </p:cNvPr>
          <p:cNvSpPr txBox="1"/>
          <p:nvPr/>
        </p:nvSpPr>
        <p:spPr>
          <a:xfrm>
            <a:off x="7736782" y="1707462"/>
            <a:ext cx="3663698" cy="707886"/>
          </a:xfrm>
          <a:prstGeom prst="rect">
            <a:avLst/>
          </a:prstGeom>
          <a:noFill/>
        </p:spPr>
        <p:txBody>
          <a:bodyPr wrap="square" rtlCol="0">
            <a:spAutoFit/>
          </a:bodyPr>
          <a:lstStyle/>
          <a:p>
            <a:r>
              <a:rPr lang="en-US" sz="1000" b="1"/>
              <a:t>Performance, security &amp; control for any business</a:t>
            </a:r>
            <a:endParaRPr lang="en-US" sz="1000"/>
          </a:p>
          <a:p>
            <a:r>
              <a:rPr lang="en-US" sz="1000"/>
              <a:t>M247 Global operates 56 Points of Presence (</a:t>
            </a:r>
            <a:r>
              <a:rPr lang="en-US" sz="1000" err="1"/>
              <a:t>PoPs</a:t>
            </a:r>
            <a:r>
              <a:rPr lang="en-US" sz="1000"/>
              <a:t>) worldwide, delivering high-speed, low-latency connectivity via 10–100 </a:t>
            </a:r>
            <a:r>
              <a:rPr lang="en-US" sz="1000" err="1"/>
              <a:t>Gbps</a:t>
            </a:r>
            <a:r>
              <a:rPr lang="en-US" sz="1000"/>
              <a:t> network backbones</a:t>
            </a:r>
          </a:p>
        </p:txBody>
      </p:sp>
      <p:sp>
        <p:nvSpPr>
          <p:cNvPr id="29" name="TextBox 28"/>
          <p:cNvSpPr txBox="1"/>
          <p:nvPr/>
        </p:nvSpPr>
        <p:spPr>
          <a:xfrm>
            <a:off x="7728419" y="1423054"/>
            <a:ext cx="2533827" cy="338554"/>
          </a:xfrm>
          <a:prstGeom prst="rect">
            <a:avLst/>
          </a:prstGeom>
          <a:noFill/>
        </p:spPr>
        <p:txBody>
          <a:bodyPr wrap="square" rtlCol="0">
            <a:spAutoFit/>
          </a:bodyPr>
          <a:lstStyle/>
          <a:p>
            <a:r>
              <a:rPr lang="en-US" sz="160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DEDICATED SERVERS</a:t>
            </a:r>
          </a:p>
        </p:txBody>
      </p:sp>
      <p:sp>
        <p:nvSpPr>
          <p:cNvPr id="48" name="TextBox 47">
            <a:extLst>
              <a:ext uri="{FF2B5EF4-FFF2-40B4-BE49-F238E27FC236}">
                <a16:creationId xmlns:a16="http://schemas.microsoft.com/office/drawing/2014/main" id="{80F0CF9E-C4BA-2C68-D6B1-55800EE19754}"/>
              </a:ext>
            </a:extLst>
          </p:cNvPr>
          <p:cNvSpPr txBox="1"/>
          <p:nvPr/>
        </p:nvSpPr>
        <p:spPr>
          <a:xfrm>
            <a:off x="1009034" y="3384457"/>
            <a:ext cx="3241953" cy="707886"/>
          </a:xfrm>
          <a:prstGeom prst="rect">
            <a:avLst/>
          </a:prstGeom>
          <a:noFill/>
        </p:spPr>
        <p:txBody>
          <a:bodyPr wrap="square" rtlCol="0">
            <a:spAutoFit/>
          </a:bodyPr>
          <a:lstStyle/>
          <a:p>
            <a:r>
              <a:rPr lang="en-US" sz="1000" b="1" dirty="0"/>
              <a:t>36 data </a:t>
            </a:r>
            <a:r>
              <a:rPr lang="en-US" sz="1000" b="1" dirty="0" err="1"/>
              <a:t>centres</a:t>
            </a:r>
            <a:r>
              <a:rPr lang="en-US" sz="1000" b="1" dirty="0"/>
              <a:t>. 32 cities. 26 countries</a:t>
            </a:r>
          </a:p>
          <a:p>
            <a:r>
              <a:rPr lang="en-US" sz="1000" dirty="0"/>
              <a:t>Up to 100 Gbps global cloud connectivity. Built-in DDoS protection, encryption &amp; compliance. </a:t>
            </a:r>
            <a:r>
              <a:rPr lang="en-US" sz="1000" dirty="0" err="1"/>
              <a:t>NVMe</a:t>
            </a:r>
            <a:r>
              <a:rPr lang="en-US" sz="1000" dirty="0"/>
              <a:t> acceleration and hyper converged architecture</a:t>
            </a:r>
          </a:p>
        </p:txBody>
      </p:sp>
      <p:sp>
        <p:nvSpPr>
          <p:cNvPr id="49" name="TextBox 48"/>
          <p:cNvSpPr txBox="1"/>
          <p:nvPr/>
        </p:nvSpPr>
        <p:spPr>
          <a:xfrm>
            <a:off x="1000671" y="3100049"/>
            <a:ext cx="2533827" cy="338554"/>
          </a:xfrm>
          <a:prstGeom prst="rect">
            <a:avLst/>
          </a:prstGeom>
          <a:noFill/>
        </p:spPr>
        <p:txBody>
          <a:bodyPr wrap="square" rtlCol="0">
            <a:spAutoFit/>
          </a:bodyPr>
          <a:lstStyle/>
          <a:p>
            <a:r>
              <a:rPr lang="en-US" sz="160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CLOUD HOSTING</a:t>
            </a:r>
          </a:p>
        </p:txBody>
      </p:sp>
      <p:sp>
        <p:nvSpPr>
          <p:cNvPr id="50" name="TextBox 49">
            <a:extLst>
              <a:ext uri="{FF2B5EF4-FFF2-40B4-BE49-F238E27FC236}">
                <a16:creationId xmlns:a16="http://schemas.microsoft.com/office/drawing/2014/main" id="{80F0CF9E-C4BA-2C68-D6B1-55800EE19754}"/>
              </a:ext>
            </a:extLst>
          </p:cNvPr>
          <p:cNvSpPr txBox="1"/>
          <p:nvPr/>
        </p:nvSpPr>
        <p:spPr>
          <a:xfrm>
            <a:off x="1415506" y="2073515"/>
            <a:ext cx="3258308" cy="861774"/>
          </a:xfrm>
          <a:prstGeom prst="rect">
            <a:avLst/>
          </a:prstGeom>
          <a:noFill/>
        </p:spPr>
        <p:txBody>
          <a:bodyPr wrap="square" rtlCol="0">
            <a:spAutoFit/>
          </a:bodyPr>
          <a:lstStyle/>
          <a:p>
            <a:r>
              <a:rPr lang="en-US" sz="1000"/>
              <a:t>M247 Global  operates a global IP MPLS data transmission network with over 30 points of presence in 26 countries worldwide. Each point of presence is connected via at least two routes to ensure redundancy in case of failure</a:t>
            </a:r>
          </a:p>
        </p:txBody>
      </p:sp>
      <p:sp>
        <p:nvSpPr>
          <p:cNvPr id="51" name="TextBox 50"/>
          <p:cNvSpPr txBox="1"/>
          <p:nvPr/>
        </p:nvSpPr>
        <p:spPr>
          <a:xfrm>
            <a:off x="1407143" y="1779379"/>
            <a:ext cx="2533827" cy="338554"/>
          </a:xfrm>
          <a:prstGeom prst="rect">
            <a:avLst/>
          </a:prstGeom>
          <a:noFill/>
        </p:spPr>
        <p:txBody>
          <a:bodyPr wrap="square" rtlCol="0">
            <a:spAutoFit/>
          </a:bodyPr>
          <a:lstStyle/>
          <a:p>
            <a:r>
              <a:rPr lang="en-US" sz="160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CONNECTIVITY</a:t>
            </a:r>
          </a:p>
        </p:txBody>
      </p:sp>
      <p:sp>
        <p:nvSpPr>
          <p:cNvPr id="52" name="TextBox 51">
            <a:extLst>
              <a:ext uri="{FF2B5EF4-FFF2-40B4-BE49-F238E27FC236}">
                <a16:creationId xmlns:a16="http://schemas.microsoft.com/office/drawing/2014/main" id="{80F0CF9E-C4BA-2C68-D6B1-55800EE19754}"/>
              </a:ext>
            </a:extLst>
          </p:cNvPr>
          <p:cNvSpPr txBox="1"/>
          <p:nvPr/>
        </p:nvSpPr>
        <p:spPr>
          <a:xfrm>
            <a:off x="8209398" y="4490744"/>
            <a:ext cx="3657761" cy="707886"/>
          </a:xfrm>
          <a:prstGeom prst="rect">
            <a:avLst/>
          </a:prstGeom>
          <a:noFill/>
        </p:spPr>
        <p:txBody>
          <a:bodyPr wrap="square" rtlCol="0">
            <a:spAutoFit/>
          </a:bodyPr>
          <a:lstStyle/>
          <a:p>
            <a:r>
              <a:rPr lang="en-US" sz="1000"/>
              <a:t>From cyber threats and data loss to system outages, our solutions help you stay in control with scalable, cloud-based protection backed by enterprise-grade tech and 24/7 support</a:t>
            </a:r>
          </a:p>
        </p:txBody>
      </p:sp>
      <p:sp>
        <p:nvSpPr>
          <p:cNvPr id="53" name="TextBox 52"/>
          <p:cNvSpPr txBox="1"/>
          <p:nvPr/>
        </p:nvSpPr>
        <p:spPr>
          <a:xfrm>
            <a:off x="8201036" y="3943515"/>
            <a:ext cx="3578572" cy="584775"/>
          </a:xfrm>
          <a:prstGeom prst="rect">
            <a:avLst/>
          </a:prstGeom>
          <a:noFill/>
        </p:spPr>
        <p:txBody>
          <a:bodyPr wrap="square" rtlCol="0">
            <a:spAutoFit/>
          </a:bodyPr>
          <a:lstStyle/>
          <a:p>
            <a:r>
              <a:rPr lang="en-US" sz="160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CYBERSECURITY &amp; BUSINESS CONTINUITY SOLUTIONS</a:t>
            </a:r>
          </a:p>
        </p:txBody>
      </p:sp>
      <p:sp>
        <p:nvSpPr>
          <p:cNvPr id="54" name="TextBox 53">
            <a:extLst>
              <a:ext uri="{FF2B5EF4-FFF2-40B4-BE49-F238E27FC236}">
                <a16:creationId xmlns:a16="http://schemas.microsoft.com/office/drawing/2014/main" id="{80F0CF9E-C4BA-2C68-D6B1-55800EE19754}"/>
              </a:ext>
            </a:extLst>
          </p:cNvPr>
          <p:cNvSpPr txBox="1"/>
          <p:nvPr/>
        </p:nvSpPr>
        <p:spPr>
          <a:xfrm>
            <a:off x="8150024" y="3085563"/>
            <a:ext cx="3394421" cy="707886"/>
          </a:xfrm>
          <a:prstGeom prst="rect">
            <a:avLst/>
          </a:prstGeom>
          <a:noFill/>
        </p:spPr>
        <p:txBody>
          <a:bodyPr wrap="square" rtlCol="0">
            <a:spAutoFit/>
          </a:bodyPr>
          <a:lstStyle/>
          <a:p>
            <a:r>
              <a:rPr lang="en-US" sz="1000" b="1"/>
              <a:t>Be Everywhere</a:t>
            </a:r>
          </a:p>
          <a:p>
            <a:r>
              <a:rPr lang="en-US" sz="1000"/>
              <a:t>A global network for your global audience. Connected to all major national and regional Internet Exchanges to enhance content delivery</a:t>
            </a:r>
          </a:p>
        </p:txBody>
      </p:sp>
      <p:sp>
        <p:nvSpPr>
          <p:cNvPr id="55" name="TextBox 54"/>
          <p:cNvSpPr txBox="1"/>
          <p:nvPr/>
        </p:nvSpPr>
        <p:spPr>
          <a:xfrm>
            <a:off x="8141662" y="2548062"/>
            <a:ext cx="3098997" cy="584775"/>
          </a:xfrm>
          <a:prstGeom prst="rect">
            <a:avLst/>
          </a:prstGeom>
          <a:noFill/>
        </p:spPr>
        <p:txBody>
          <a:bodyPr wrap="square" rtlCol="0">
            <a:spAutoFit/>
          </a:bodyPr>
          <a:lstStyle/>
          <a:p>
            <a:r>
              <a:rPr lang="en-US" sz="160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GLOBAL MEDIA &amp; CONTENT STREAMING</a:t>
            </a:r>
          </a:p>
        </p:txBody>
      </p:sp>
      <p:sp>
        <p:nvSpPr>
          <p:cNvPr id="56" name="TextBox 55">
            <a:extLst>
              <a:ext uri="{FF2B5EF4-FFF2-40B4-BE49-F238E27FC236}">
                <a16:creationId xmlns:a16="http://schemas.microsoft.com/office/drawing/2014/main" id="{80F0CF9E-C4BA-2C68-D6B1-55800EE19754}"/>
              </a:ext>
            </a:extLst>
          </p:cNvPr>
          <p:cNvSpPr txBox="1"/>
          <p:nvPr/>
        </p:nvSpPr>
        <p:spPr>
          <a:xfrm>
            <a:off x="1373275" y="4652114"/>
            <a:ext cx="3208453" cy="707886"/>
          </a:xfrm>
          <a:prstGeom prst="rect">
            <a:avLst/>
          </a:prstGeom>
          <a:noFill/>
        </p:spPr>
        <p:txBody>
          <a:bodyPr wrap="square" rtlCol="0">
            <a:spAutoFit/>
          </a:bodyPr>
          <a:lstStyle/>
          <a:p>
            <a:r>
              <a:rPr lang="en-US" sz="1000" b="1"/>
              <a:t>Cloud AI Assessment</a:t>
            </a:r>
          </a:p>
          <a:p>
            <a:r>
              <a:rPr lang="en-US" sz="1000"/>
              <a:t>Configure NVIDIA GPU-powered nodes based on workload requirements.</a:t>
            </a:r>
            <a:r>
              <a:rPr lang="en-US" sz="1000" b="1"/>
              <a:t> </a:t>
            </a:r>
            <a:r>
              <a:rPr lang="en-US" sz="1000"/>
              <a:t>Integration with AI Frameworks</a:t>
            </a:r>
          </a:p>
        </p:txBody>
      </p:sp>
      <p:sp>
        <p:nvSpPr>
          <p:cNvPr id="57" name="TextBox 56"/>
          <p:cNvSpPr txBox="1"/>
          <p:nvPr/>
        </p:nvSpPr>
        <p:spPr>
          <a:xfrm>
            <a:off x="1364913" y="4367534"/>
            <a:ext cx="3216815" cy="338554"/>
          </a:xfrm>
          <a:prstGeom prst="rect">
            <a:avLst/>
          </a:prstGeom>
          <a:noFill/>
        </p:spPr>
        <p:txBody>
          <a:bodyPr wrap="square" rtlCol="0">
            <a:spAutoFit/>
          </a:bodyPr>
          <a:lstStyle/>
          <a:p>
            <a:r>
              <a:rPr lang="en-US" sz="160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AI READY INFRASTRUCTURE</a:t>
            </a:r>
          </a:p>
        </p:txBody>
      </p:sp>
      <p:sp>
        <p:nvSpPr>
          <p:cNvPr id="58" name="TextBox 57">
            <a:extLst>
              <a:ext uri="{FF2B5EF4-FFF2-40B4-BE49-F238E27FC236}">
                <a16:creationId xmlns:a16="http://schemas.microsoft.com/office/drawing/2014/main" id="{80F0CF9E-C4BA-2C68-D6B1-55800EE19754}"/>
              </a:ext>
            </a:extLst>
          </p:cNvPr>
          <p:cNvSpPr txBox="1"/>
          <p:nvPr/>
        </p:nvSpPr>
        <p:spPr>
          <a:xfrm>
            <a:off x="3690247" y="5777851"/>
            <a:ext cx="3128507" cy="553998"/>
          </a:xfrm>
          <a:prstGeom prst="rect">
            <a:avLst/>
          </a:prstGeom>
          <a:noFill/>
        </p:spPr>
        <p:txBody>
          <a:bodyPr wrap="square" rtlCol="0">
            <a:spAutoFit/>
          </a:bodyPr>
          <a:lstStyle/>
          <a:p>
            <a:r>
              <a:rPr lang="en-US" sz="1000"/>
              <a:t>However further configurations could solve generic issues with bare metal storage, PGW maintenance and service delivery</a:t>
            </a:r>
          </a:p>
        </p:txBody>
      </p:sp>
      <p:sp>
        <p:nvSpPr>
          <p:cNvPr id="59" name="TextBox 58"/>
          <p:cNvSpPr txBox="1"/>
          <p:nvPr/>
        </p:nvSpPr>
        <p:spPr>
          <a:xfrm>
            <a:off x="3681885" y="5483543"/>
            <a:ext cx="3064288" cy="338554"/>
          </a:xfrm>
          <a:prstGeom prst="rect">
            <a:avLst/>
          </a:prstGeom>
          <a:noFill/>
        </p:spPr>
        <p:txBody>
          <a:bodyPr wrap="square" rtlCol="0">
            <a:spAutoFit/>
          </a:bodyPr>
          <a:lstStyle/>
          <a:p>
            <a:r>
              <a:rPr lang="en-US" sz="1600" err="1">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IoT</a:t>
            </a:r>
            <a:r>
              <a:rPr lang="en-US" sz="160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 INFRASTRUCTURE</a:t>
            </a:r>
          </a:p>
        </p:txBody>
      </p:sp>
      <p:sp>
        <p:nvSpPr>
          <p:cNvPr id="60" name="TextBox 59">
            <a:extLst>
              <a:ext uri="{FF2B5EF4-FFF2-40B4-BE49-F238E27FC236}">
                <a16:creationId xmlns:a16="http://schemas.microsoft.com/office/drawing/2014/main" id="{80F0CF9E-C4BA-2C68-D6B1-55800EE19754}"/>
              </a:ext>
            </a:extLst>
          </p:cNvPr>
          <p:cNvSpPr txBox="1"/>
          <p:nvPr/>
        </p:nvSpPr>
        <p:spPr>
          <a:xfrm>
            <a:off x="6911490" y="5685770"/>
            <a:ext cx="3570210" cy="707886"/>
          </a:xfrm>
          <a:prstGeom prst="rect">
            <a:avLst/>
          </a:prstGeom>
          <a:noFill/>
        </p:spPr>
        <p:txBody>
          <a:bodyPr wrap="square" rtlCol="0">
            <a:spAutoFit/>
          </a:bodyPr>
          <a:lstStyle/>
          <a:p>
            <a:r>
              <a:rPr lang="en-GB" sz="1000" b="1"/>
              <a:t>Global Accessibility &amp; Performance</a:t>
            </a:r>
          </a:p>
          <a:p>
            <a:r>
              <a:rPr lang="en-GB" sz="1000"/>
              <a:t>Data is accessible from anywhere in the world, allowing global teams and customers to access information with low latency</a:t>
            </a:r>
            <a:endParaRPr lang="en-US" sz="1000"/>
          </a:p>
        </p:txBody>
      </p:sp>
      <p:sp>
        <p:nvSpPr>
          <p:cNvPr id="61" name="TextBox 60"/>
          <p:cNvSpPr txBox="1"/>
          <p:nvPr/>
        </p:nvSpPr>
        <p:spPr>
          <a:xfrm>
            <a:off x="6903127" y="5381734"/>
            <a:ext cx="3578572" cy="338554"/>
          </a:xfrm>
          <a:prstGeom prst="rect">
            <a:avLst/>
          </a:prstGeom>
          <a:noFill/>
        </p:spPr>
        <p:txBody>
          <a:bodyPr wrap="square" rtlCol="0">
            <a:spAutoFit/>
          </a:bodyPr>
          <a:lstStyle/>
          <a:p>
            <a:r>
              <a:rPr lang="en-US" sz="1600">
                <a:solidFill>
                  <a:schemeClr val="accent1"/>
                </a:solidFill>
                <a:latin typeface="Open Sans Extrabold" panose="020B0906030804020204" pitchFamily="34" charset="0"/>
                <a:ea typeface="Open Sans Extrabold" panose="020B0906030804020204" pitchFamily="34" charset="0"/>
                <a:cs typeface="Open Sans Extrabold" panose="020B0906030804020204" pitchFamily="34" charset="0"/>
              </a:rPr>
              <a:t>GLOBAL STORAGE</a:t>
            </a:r>
          </a:p>
        </p:txBody>
      </p:sp>
    </p:spTree>
    <p:extLst>
      <p:ext uri="{BB962C8B-B14F-4D97-AF65-F5344CB8AC3E}">
        <p14:creationId xmlns:p14="http://schemas.microsoft.com/office/powerpoint/2010/main" val="1385000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7E2B027-4309-C16D-A41D-36253F67AF80}"/>
              </a:ext>
            </a:extLst>
          </p:cNvPr>
          <p:cNvPicPr>
            <a:picLocks noChangeAspect="1"/>
          </p:cNvPicPr>
          <p:nvPr/>
        </p:nvPicPr>
        <p:blipFill>
          <a:blip r:embed="rId3"/>
          <a:stretch>
            <a:fillRect/>
          </a:stretch>
        </p:blipFill>
        <p:spPr>
          <a:xfrm>
            <a:off x="0" y="781050"/>
            <a:ext cx="12192000" cy="6076949"/>
          </a:xfrm>
          <a:prstGeom prst="rect">
            <a:avLst/>
          </a:prstGeom>
        </p:spPr>
      </p:pic>
    </p:spTree>
    <p:extLst>
      <p:ext uri="{BB962C8B-B14F-4D97-AF65-F5344CB8AC3E}">
        <p14:creationId xmlns:p14="http://schemas.microsoft.com/office/powerpoint/2010/main" val="2118163242"/>
      </p:ext>
    </p:extLst>
  </p:cSld>
  <p:clrMapOvr>
    <a:masterClrMapping/>
  </p:clrMapOvr>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AE1C6-FADC-5411-EA48-D8030F48034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BD2DB53-C96E-E8A1-6226-F37F3F4E7ED7}"/>
              </a:ext>
            </a:extLst>
          </p:cNvPr>
          <p:cNvPicPr>
            <a:picLocks noChangeAspect="1"/>
          </p:cNvPicPr>
          <p:nvPr/>
        </p:nvPicPr>
        <p:blipFill>
          <a:blip r:embed="rId2"/>
          <a:stretch>
            <a:fillRect/>
          </a:stretch>
        </p:blipFill>
        <p:spPr>
          <a:xfrm>
            <a:off x="2386695" y="1609343"/>
            <a:ext cx="9805306" cy="5071129"/>
          </a:xfrm>
          <a:prstGeom prst="rect">
            <a:avLst/>
          </a:prstGeom>
        </p:spPr>
      </p:pic>
    </p:spTree>
    <p:extLst>
      <p:ext uri="{BB962C8B-B14F-4D97-AF65-F5344CB8AC3E}">
        <p14:creationId xmlns:p14="http://schemas.microsoft.com/office/powerpoint/2010/main" val="2865891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ED5E5-5DA6-669E-F19A-F15141B7BCF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9690F1F-EB76-D277-C267-60130C610662}"/>
              </a:ext>
            </a:extLst>
          </p:cNvPr>
          <p:cNvPicPr>
            <a:picLocks noChangeAspect="1"/>
          </p:cNvPicPr>
          <p:nvPr/>
        </p:nvPicPr>
        <p:blipFill>
          <a:blip r:embed="rId3"/>
          <a:stretch>
            <a:fillRect/>
          </a:stretch>
        </p:blipFill>
        <p:spPr>
          <a:xfrm>
            <a:off x="2269141" y="1371600"/>
            <a:ext cx="9922859" cy="5286236"/>
          </a:xfrm>
          <a:prstGeom prst="rect">
            <a:avLst/>
          </a:prstGeom>
        </p:spPr>
      </p:pic>
    </p:spTree>
    <p:extLst>
      <p:ext uri="{BB962C8B-B14F-4D97-AF65-F5344CB8AC3E}">
        <p14:creationId xmlns:p14="http://schemas.microsoft.com/office/powerpoint/2010/main" val="4050406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0325F-7AF0-FAED-474A-E5F12AFD804B}"/>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B930713-3918-E3AB-831E-27D2AE026531}"/>
              </a:ext>
            </a:extLst>
          </p:cNvPr>
          <p:cNvPicPr>
            <a:picLocks noChangeAspect="1"/>
          </p:cNvPicPr>
          <p:nvPr/>
        </p:nvPicPr>
        <p:blipFill>
          <a:blip r:embed="rId3"/>
          <a:stretch>
            <a:fillRect/>
          </a:stretch>
        </p:blipFill>
        <p:spPr>
          <a:xfrm>
            <a:off x="2213728" y="1435608"/>
            <a:ext cx="9978271" cy="5204322"/>
          </a:xfrm>
          <a:prstGeom prst="rect">
            <a:avLst/>
          </a:prstGeom>
        </p:spPr>
      </p:pic>
    </p:spTree>
    <p:extLst>
      <p:ext uri="{BB962C8B-B14F-4D97-AF65-F5344CB8AC3E}">
        <p14:creationId xmlns:p14="http://schemas.microsoft.com/office/powerpoint/2010/main" val="2964556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94DE7-BA3F-4C76-CC14-4E6CAAB97CD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89A1DC1-18D9-EE50-F319-54697644B866}"/>
              </a:ext>
            </a:extLst>
          </p:cNvPr>
          <p:cNvPicPr>
            <a:picLocks noChangeAspect="1"/>
          </p:cNvPicPr>
          <p:nvPr/>
        </p:nvPicPr>
        <p:blipFill>
          <a:blip r:embed="rId3"/>
          <a:stretch>
            <a:fillRect/>
          </a:stretch>
        </p:blipFill>
        <p:spPr>
          <a:xfrm>
            <a:off x="2239211" y="1517905"/>
            <a:ext cx="9952789" cy="5062924"/>
          </a:xfrm>
          <a:prstGeom prst="rect">
            <a:avLst/>
          </a:prstGeom>
        </p:spPr>
      </p:pic>
    </p:spTree>
    <p:extLst>
      <p:ext uri="{BB962C8B-B14F-4D97-AF65-F5344CB8AC3E}">
        <p14:creationId xmlns:p14="http://schemas.microsoft.com/office/powerpoint/2010/main" val="27767433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106D3-3F2F-672E-63A6-CB5E54D902A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C71CD4C-BEEC-8A97-3EF3-EC3D6132C4BC}"/>
              </a:ext>
            </a:extLst>
          </p:cNvPr>
          <p:cNvPicPr>
            <a:picLocks noChangeAspect="1"/>
          </p:cNvPicPr>
          <p:nvPr/>
        </p:nvPicPr>
        <p:blipFill>
          <a:blip r:embed="rId3"/>
          <a:stretch>
            <a:fillRect/>
          </a:stretch>
        </p:blipFill>
        <p:spPr>
          <a:xfrm>
            <a:off x="2306652" y="1426463"/>
            <a:ext cx="9885347" cy="5242603"/>
          </a:xfrm>
          <a:prstGeom prst="rect">
            <a:avLst/>
          </a:prstGeom>
        </p:spPr>
      </p:pic>
    </p:spTree>
    <p:extLst>
      <p:ext uri="{BB962C8B-B14F-4D97-AF65-F5344CB8AC3E}">
        <p14:creationId xmlns:p14="http://schemas.microsoft.com/office/powerpoint/2010/main" val="12211918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ABE71-F6ED-5FF8-5608-086730E8F50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4857F33-5B8A-12E9-3B2B-6B5861417A52}"/>
              </a:ext>
            </a:extLst>
          </p:cNvPr>
          <p:cNvPicPr>
            <a:picLocks noChangeAspect="1"/>
          </p:cNvPicPr>
          <p:nvPr/>
        </p:nvPicPr>
        <p:blipFill>
          <a:blip r:embed="rId3"/>
          <a:stretch>
            <a:fillRect/>
          </a:stretch>
        </p:blipFill>
        <p:spPr>
          <a:xfrm>
            <a:off x="2267712" y="1380744"/>
            <a:ext cx="9924289" cy="5225637"/>
          </a:xfrm>
          <a:prstGeom prst="rect">
            <a:avLst/>
          </a:prstGeom>
        </p:spPr>
      </p:pic>
    </p:spTree>
    <p:extLst>
      <p:ext uri="{BB962C8B-B14F-4D97-AF65-F5344CB8AC3E}">
        <p14:creationId xmlns:p14="http://schemas.microsoft.com/office/powerpoint/2010/main" val="3309004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DB676-3714-DE6A-CF3A-F186832F1E4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FAE46CB-A84C-248E-85D9-BEFC455F9720}"/>
              </a:ext>
            </a:extLst>
          </p:cNvPr>
          <p:cNvPicPr>
            <a:picLocks noChangeAspect="1"/>
          </p:cNvPicPr>
          <p:nvPr/>
        </p:nvPicPr>
        <p:blipFill>
          <a:blip r:embed="rId3"/>
          <a:stretch>
            <a:fillRect/>
          </a:stretch>
        </p:blipFill>
        <p:spPr>
          <a:xfrm>
            <a:off x="2209800" y="1345188"/>
            <a:ext cx="9982200" cy="5275110"/>
          </a:xfrm>
          <a:prstGeom prst="rect">
            <a:avLst/>
          </a:prstGeom>
        </p:spPr>
      </p:pic>
    </p:spTree>
    <p:extLst>
      <p:ext uri="{BB962C8B-B14F-4D97-AF65-F5344CB8AC3E}">
        <p14:creationId xmlns:p14="http://schemas.microsoft.com/office/powerpoint/2010/main" val="3834849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A2F0C-DA28-3A69-2840-5E116AD3BC4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7A2C8AB-5A34-8DC3-FB8B-5C9FD4B19091}"/>
              </a:ext>
            </a:extLst>
          </p:cNvPr>
          <p:cNvPicPr>
            <a:picLocks noChangeAspect="1"/>
          </p:cNvPicPr>
          <p:nvPr/>
        </p:nvPicPr>
        <p:blipFill>
          <a:blip r:embed="rId3"/>
          <a:stretch>
            <a:fillRect/>
          </a:stretch>
        </p:blipFill>
        <p:spPr>
          <a:xfrm>
            <a:off x="2276856" y="1356724"/>
            <a:ext cx="9915144" cy="5315019"/>
          </a:xfrm>
          <a:prstGeom prst="rect">
            <a:avLst/>
          </a:prstGeom>
        </p:spPr>
      </p:pic>
    </p:spTree>
    <p:extLst>
      <p:ext uri="{BB962C8B-B14F-4D97-AF65-F5344CB8AC3E}">
        <p14:creationId xmlns:p14="http://schemas.microsoft.com/office/powerpoint/2010/main" val="2989668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794AE-F2E6-2744-78A4-908F2057352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F6E2D10-21F4-9AED-40BC-F5F84379FE30}"/>
              </a:ext>
            </a:extLst>
          </p:cNvPr>
          <p:cNvPicPr>
            <a:picLocks noChangeAspect="1"/>
          </p:cNvPicPr>
          <p:nvPr/>
        </p:nvPicPr>
        <p:blipFill>
          <a:blip r:embed="rId3"/>
          <a:stretch>
            <a:fillRect/>
          </a:stretch>
        </p:blipFill>
        <p:spPr>
          <a:xfrm>
            <a:off x="2238232" y="1353312"/>
            <a:ext cx="9953767" cy="5272122"/>
          </a:xfrm>
          <a:prstGeom prst="rect">
            <a:avLst/>
          </a:prstGeom>
        </p:spPr>
      </p:pic>
    </p:spTree>
    <p:extLst>
      <p:ext uri="{BB962C8B-B14F-4D97-AF65-F5344CB8AC3E}">
        <p14:creationId xmlns:p14="http://schemas.microsoft.com/office/powerpoint/2010/main" val="38466949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4F5EA-D2AB-96B6-4E3F-0099DA3EF6B2}"/>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64155A77-8DAE-AFC2-69A3-F580C9514AD0}"/>
              </a:ext>
            </a:extLst>
          </p:cNvPr>
          <p:cNvPicPr>
            <a:picLocks noChangeAspect="1"/>
          </p:cNvPicPr>
          <p:nvPr/>
        </p:nvPicPr>
        <p:blipFill>
          <a:blip r:embed="rId3"/>
          <a:stretch>
            <a:fillRect/>
          </a:stretch>
        </p:blipFill>
        <p:spPr>
          <a:xfrm>
            <a:off x="2338286" y="1371601"/>
            <a:ext cx="9853714" cy="5279178"/>
          </a:xfrm>
          <a:prstGeom prst="rect">
            <a:avLst/>
          </a:prstGeom>
        </p:spPr>
      </p:pic>
    </p:spTree>
    <p:extLst>
      <p:ext uri="{BB962C8B-B14F-4D97-AF65-F5344CB8AC3E}">
        <p14:creationId xmlns:p14="http://schemas.microsoft.com/office/powerpoint/2010/main" val="831327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CAFB3-6E52-C53B-66C9-42735CCACF9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142A744-5652-6329-4075-9FBE7D61CE47}"/>
              </a:ext>
            </a:extLst>
          </p:cNvPr>
          <p:cNvPicPr>
            <a:picLocks noChangeAspect="1"/>
          </p:cNvPicPr>
          <p:nvPr/>
        </p:nvPicPr>
        <p:blipFill>
          <a:blip r:embed="rId3"/>
          <a:stretch>
            <a:fillRect/>
          </a:stretch>
        </p:blipFill>
        <p:spPr>
          <a:xfrm>
            <a:off x="2260600" y="1391714"/>
            <a:ext cx="9931400" cy="5211123"/>
          </a:xfrm>
          <a:prstGeom prst="rect">
            <a:avLst/>
          </a:prstGeom>
        </p:spPr>
      </p:pic>
    </p:spTree>
    <p:extLst>
      <p:ext uri="{BB962C8B-B14F-4D97-AF65-F5344CB8AC3E}">
        <p14:creationId xmlns:p14="http://schemas.microsoft.com/office/powerpoint/2010/main" val="1605192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0"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9" name="Shape 1121"/>
          <p:cNvSpPr/>
          <p:nvPr/>
        </p:nvSpPr>
        <p:spPr>
          <a:xfrm>
            <a:off x="3008508" y="2136178"/>
            <a:ext cx="6174984" cy="153272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45719" tIns="45719" rIns="45719" bIns="45719" numCol="1" anchor="t">
            <a:spAutoFit/>
          </a:bodyPr>
          <a:lstStyle/>
          <a:p>
            <a:pPr algn="ctr">
              <a:lnSpc>
                <a:spcPct val="130000"/>
              </a:lnSpc>
            </a:pPr>
            <a:r>
              <a:rPr lang="en-US" sz="7200" b="1" dirty="0">
                <a:ea typeface="Roboto" panose="02000000000000000000" pitchFamily="2" charset="0"/>
                <a:cs typeface="Roboto" panose="02000000000000000000" pitchFamily="2" charset="0"/>
              </a:rPr>
              <a:t>Thank You!</a:t>
            </a:r>
          </a:p>
        </p:txBody>
      </p:sp>
      <p:sp>
        <p:nvSpPr>
          <p:cNvPr id="7" name="Rectangle 2"/>
          <p:cNvSpPr>
            <a:spLocks noChangeArrowheads="1"/>
          </p:cNvSpPr>
          <p:nvPr/>
        </p:nvSpPr>
        <p:spPr bwMode="auto">
          <a:xfrm>
            <a:off x="2685752" y="3668903"/>
            <a:ext cx="8089652" cy="683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nSpc>
                <a:spcPct val="100000"/>
              </a:lnSpc>
            </a:pPr>
            <a:r>
              <a:rPr lang="fr-FR" altLang="en-US" sz="2000" dirty="0">
                <a:latin typeface="+mn-lt"/>
                <a:cs typeface="Calibri" panose="020F0502020204030204" pitchFamily="34" charset="0"/>
              </a:rPr>
              <a:t>CONTACT: </a:t>
            </a:r>
            <a:r>
              <a:rPr lang="en-US" sz="2000" b="1" dirty="0"/>
              <a:t>Alin Ștefănescu</a:t>
            </a:r>
            <a:r>
              <a:rPr lang="en-US" sz="2000" dirty="0"/>
              <a:t>​ - alin.stefanescu@m247.eu​</a:t>
            </a:r>
            <a:endParaRPr lang="fr-FR" sz="2000" b="1" dirty="0">
              <a:solidFill>
                <a:schemeClr val="tx2">
                  <a:lumMod val="76000"/>
                </a:schemeClr>
              </a:solidFill>
              <a:cs typeface="Arial"/>
            </a:endParaRPr>
          </a:p>
          <a:p>
            <a:pPr>
              <a:lnSpc>
                <a:spcPct val="150000"/>
              </a:lnSpc>
            </a:pPr>
            <a:endParaRPr lang="fr-FR" sz="1400" b="1" dirty="0">
              <a:solidFill>
                <a:schemeClr val="tx2">
                  <a:lumMod val="76000"/>
                </a:schemeClr>
              </a:solidFill>
              <a:cs typeface="Aria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7628" y="827257"/>
            <a:ext cx="2916744" cy="481664"/>
          </a:xfrm>
          <a:prstGeom prst="rect">
            <a:avLst/>
          </a:prstGeom>
        </p:spPr>
      </p:pic>
    </p:spTree>
    <p:extLst>
      <p:ext uri="{BB962C8B-B14F-4D97-AF65-F5344CB8AC3E}">
        <p14:creationId xmlns:p14="http://schemas.microsoft.com/office/powerpoint/2010/main" val="1303152892"/>
      </p:ext>
    </p:extLst>
  </p:cSld>
  <p:clrMapOvr>
    <a:masterClrMapping/>
  </p:clrMapOvr>
</p:sld>
</file>

<file path=ppt/theme/theme1.xml><?xml version="1.0" encoding="utf-8"?>
<a:theme xmlns:a="http://schemas.openxmlformats.org/drawingml/2006/main" name="Office Theme">
  <a:themeElements>
    <a:clrScheme name="Custom 2">
      <a:dk1>
        <a:srgbClr val="595E53"/>
      </a:dk1>
      <a:lt1>
        <a:sysClr val="window" lastClr="FFFFFF"/>
      </a:lt1>
      <a:dk2>
        <a:srgbClr val="595E53"/>
      </a:dk2>
      <a:lt2>
        <a:srgbClr val="F0EBE1"/>
      </a:lt2>
      <a:accent1>
        <a:srgbClr val="F0DB2C"/>
      </a:accent1>
      <a:accent2>
        <a:srgbClr val="E3B72F"/>
      </a:accent2>
      <a:accent3>
        <a:srgbClr val="E3B72F"/>
      </a:accent3>
      <a:accent4>
        <a:srgbClr val="E3B72F"/>
      </a:accent4>
      <a:accent5>
        <a:srgbClr val="F0DB2C"/>
      </a:accent5>
      <a:accent6>
        <a:srgbClr val="F0EBE1"/>
      </a:accent6>
      <a:hlink>
        <a:srgbClr val="0563C1"/>
      </a:hlink>
      <a:folHlink>
        <a:srgbClr val="954F72"/>
      </a:folHlink>
    </a:clrScheme>
    <a:fontScheme name="Custom 1">
      <a:majorFont>
        <a:latin typeface="Open Sans Semi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5B58B88B9A3804B89C719AB89A3D8BA" ma:contentTypeVersion="14" ma:contentTypeDescription="Create a new document." ma:contentTypeScope="" ma:versionID="46e1b6d5e952f01f2e35744f3a3f05f8">
  <xsd:schema xmlns:xsd="http://www.w3.org/2001/XMLSchema" xmlns:xs="http://www.w3.org/2001/XMLSchema" xmlns:p="http://schemas.microsoft.com/office/2006/metadata/properties" xmlns:ns2="c7da4004-3caf-4a6b-a670-eb5058eedb9a" xmlns:ns3="0882469a-6009-401a-8307-bae2eb5e5b05" targetNamespace="http://schemas.microsoft.com/office/2006/metadata/properties" ma:root="true" ma:fieldsID="db4855957f6c7e046deac3782b08909b" ns2:_="" ns3:_="">
    <xsd:import namespace="c7da4004-3caf-4a6b-a670-eb5058eedb9a"/>
    <xsd:import namespace="0882469a-6009-401a-8307-bae2eb5e5b0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da4004-3caf-4a6b-a670-eb5058eedb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1f9dcd7-3852-4651-b3bc-b733a0a281a4"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882469a-6009-401a-8307-bae2eb5e5b0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cfa7620f-e357-4e79-8e0e-76ba733a798b}" ma:internalName="TaxCatchAll" ma:showField="CatchAllData" ma:web="0882469a-6009-401a-8307-bae2eb5e5b0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0882469a-6009-401a-8307-bae2eb5e5b05" xsi:nil="true"/>
    <lcf76f155ced4ddcb4097134ff3c332f xmlns="c7da4004-3caf-4a6b-a670-eb5058eedb9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12883BC-4F68-4854-ACF0-2922C7E276BF}">
  <ds:schemaRefs>
    <ds:schemaRef ds:uri="http://schemas.microsoft.com/sharepoint/v3/contenttype/forms"/>
  </ds:schemaRefs>
</ds:datastoreItem>
</file>

<file path=customXml/itemProps2.xml><?xml version="1.0" encoding="utf-8"?>
<ds:datastoreItem xmlns:ds="http://schemas.openxmlformats.org/officeDocument/2006/customXml" ds:itemID="{01295265-1B59-4110-9899-A0C054FFDB6D}">
  <ds:schemaRefs>
    <ds:schemaRef ds:uri="0882469a-6009-401a-8307-bae2eb5e5b05"/>
    <ds:schemaRef ds:uri="c7da4004-3caf-4a6b-a670-eb5058eedb9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A19332C-026B-4FC0-B62F-1B685B2B2F81}">
  <ds:schemaRefs>
    <ds:schemaRef ds:uri="http://schemas.microsoft.com/office/2006/metadata/properties"/>
    <ds:schemaRef ds:uri="http://schemas.microsoft.com/office/infopath/2007/PartnerControls"/>
    <ds:schemaRef ds:uri="http://purl.org/dc/elements/1.1/"/>
    <ds:schemaRef ds:uri="http://purl.org/dc/terms/"/>
    <ds:schemaRef ds:uri="http://schemas.microsoft.com/office/2006/documentManagement/types"/>
    <ds:schemaRef ds:uri="c7da4004-3caf-4a6b-a670-eb5058eedb9a"/>
    <ds:schemaRef ds:uri="http://www.w3.org/XML/1998/namespace"/>
    <ds:schemaRef ds:uri="http://schemas.openxmlformats.org/package/2006/metadata/core-properties"/>
    <ds:schemaRef ds:uri="0882469a-6009-401a-8307-bae2eb5e5b05"/>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487</TotalTime>
  <Words>1778</Words>
  <Application>Microsoft Macintosh PowerPoint</Application>
  <PresentationFormat>Widescreen</PresentationFormat>
  <Paragraphs>147</Paragraphs>
  <Slides>15</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Open Sans</vt:lpstr>
      <vt:lpstr>Open Sans Extrabold</vt:lpstr>
      <vt:lpstr>Roboto</vt:lpstr>
      <vt:lpstr>Source Sans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M247 Europe</dc:creator>
  <cp:lastModifiedBy>Alin Stefanescu</cp:lastModifiedBy>
  <cp:revision>10</cp:revision>
  <cp:lastPrinted>2025-09-16T10:21:32Z</cp:lastPrinted>
  <dcterms:created xsi:type="dcterms:W3CDTF">2016-11-30T11:17:56Z</dcterms:created>
  <dcterms:modified xsi:type="dcterms:W3CDTF">2026-09-26T16:23:39Z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8a2d941-636c-4e99-9f1f-2bf6f1d942a0_Enabled">
    <vt:lpwstr>true</vt:lpwstr>
  </property>
  <property fmtid="{D5CDD505-2E9C-101B-9397-08002B2CF9AE}" pid="3" name="MSIP_Label_58a2d941-636c-4e99-9f1f-2bf6f1d942a0_SetDate">
    <vt:lpwstr>2023-09-28T09:57:27Z</vt:lpwstr>
  </property>
  <property fmtid="{D5CDD505-2E9C-101B-9397-08002B2CF9AE}" pid="4" name="MSIP_Label_58a2d941-636c-4e99-9f1f-2bf6f1d942a0_Method">
    <vt:lpwstr>Privileged</vt:lpwstr>
  </property>
  <property fmtid="{D5CDD505-2E9C-101B-9397-08002B2CF9AE}" pid="5" name="MSIP_Label_58a2d941-636c-4e99-9f1f-2bf6f1d942a0_Name">
    <vt:lpwstr>58a2d941-636c-4e99-9f1f-2bf6f1d942a0</vt:lpwstr>
  </property>
  <property fmtid="{D5CDD505-2E9C-101B-9397-08002B2CF9AE}" pid="6" name="MSIP_Label_58a2d941-636c-4e99-9f1f-2bf6f1d942a0_SiteId">
    <vt:lpwstr>0b40438a-2626-483c-b5f5-af34a8733185</vt:lpwstr>
  </property>
  <property fmtid="{D5CDD505-2E9C-101B-9397-08002B2CF9AE}" pid="7" name="MSIP_Label_58a2d941-636c-4e99-9f1f-2bf6f1d942a0_ActionId">
    <vt:lpwstr>5568c5c9-8895-4b6f-a04c-ebd211c8c5af</vt:lpwstr>
  </property>
  <property fmtid="{D5CDD505-2E9C-101B-9397-08002B2CF9AE}" pid="8" name="MSIP_Label_58a2d941-636c-4e99-9f1f-2bf6f1d942a0_ContentBits">
    <vt:lpwstr>3</vt:lpwstr>
  </property>
  <property fmtid="{D5CDD505-2E9C-101B-9397-08002B2CF9AE}" pid="9" name="MSIP_Label_521d9ff3-3882-46ef-9a05-5e550b6d3216_Enabled">
    <vt:lpwstr>true</vt:lpwstr>
  </property>
  <property fmtid="{D5CDD505-2E9C-101B-9397-08002B2CF9AE}" pid="10" name="MSIP_Label_521d9ff3-3882-46ef-9a05-5e550b6d3216_SetDate">
    <vt:lpwstr>2025-09-16T10:48:55Z</vt:lpwstr>
  </property>
  <property fmtid="{D5CDD505-2E9C-101B-9397-08002B2CF9AE}" pid="11" name="MSIP_Label_521d9ff3-3882-46ef-9a05-5e550b6d3216_Method">
    <vt:lpwstr>Privileged</vt:lpwstr>
  </property>
  <property fmtid="{D5CDD505-2E9C-101B-9397-08002B2CF9AE}" pid="12" name="MSIP_Label_521d9ff3-3882-46ef-9a05-5e550b6d3216_Name">
    <vt:lpwstr>A - Public</vt:lpwstr>
  </property>
  <property fmtid="{D5CDD505-2E9C-101B-9397-08002B2CF9AE}" pid="13" name="MSIP_Label_521d9ff3-3882-46ef-9a05-5e550b6d3216_SiteId">
    <vt:lpwstr>4e7f0316-8329-4d92-a76a-21241235588b</vt:lpwstr>
  </property>
  <property fmtid="{D5CDD505-2E9C-101B-9397-08002B2CF9AE}" pid="14" name="MSIP_Label_521d9ff3-3882-46ef-9a05-5e550b6d3216_ActionId">
    <vt:lpwstr>7ca37c3f-a3cf-4867-b275-0b43db7a8df3</vt:lpwstr>
  </property>
  <property fmtid="{D5CDD505-2E9C-101B-9397-08002B2CF9AE}" pid="15" name="MSIP_Label_521d9ff3-3882-46ef-9a05-5e550b6d3216_ContentBits">
    <vt:lpwstr>3</vt:lpwstr>
  </property>
  <property fmtid="{D5CDD505-2E9C-101B-9397-08002B2CF9AE}" pid="16" name="MSIP_Label_521d9ff3-3882-46ef-9a05-5e550b6d3216_Tag">
    <vt:lpwstr>10, 0, 1, 1</vt:lpwstr>
  </property>
  <property fmtid="{D5CDD505-2E9C-101B-9397-08002B2CF9AE}" pid="17" name="ClassificationContentMarkingFooterLocations">
    <vt:lpwstr>Office Theme:10</vt:lpwstr>
  </property>
  <property fmtid="{D5CDD505-2E9C-101B-9397-08002B2CF9AE}" pid="18" name="ClassificationContentMarkingFooterText">
    <vt:lpwstr>A - Public</vt:lpwstr>
  </property>
  <property fmtid="{D5CDD505-2E9C-101B-9397-08002B2CF9AE}" pid="19" name="ClassificationContentMarkingHeaderLocations">
    <vt:lpwstr>Office Theme:9</vt:lpwstr>
  </property>
  <property fmtid="{D5CDD505-2E9C-101B-9397-08002B2CF9AE}" pid="20" name="ClassificationContentMarkingHeaderText">
    <vt:lpwstr>A - Public</vt:lpwstr>
  </property>
  <property fmtid="{D5CDD505-2E9C-101B-9397-08002B2CF9AE}" pid="21" name="ContentTypeId">
    <vt:lpwstr>0x01010035B58B88B9A3804B89C719AB89A3D8BA</vt:lpwstr>
  </property>
  <property fmtid="{D5CDD505-2E9C-101B-9397-08002B2CF9AE}" pid="22" name="MediaServiceImageTags">
    <vt:lpwstr/>
  </property>
</Properties>
</file>